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7" r:id="rId2"/>
    <p:sldId id="274" r:id="rId3"/>
    <p:sldId id="619" r:id="rId4"/>
    <p:sldId id="620" r:id="rId5"/>
    <p:sldId id="257" r:id="rId6"/>
    <p:sldId id="624" r:id="rId7"/>
    <p:sldId id="300" r:id="rId8"/>
    <p:sldId id="301" r:id="rId9"/>
    <p:sldId id="622" r:id="rId10"/>
    <p:sldId id="623" r:id="rId11"/>
    <p:sldId id="625" r:id="rId12"/>
    <p:sldId id="353" r:id="rId13"/>
    <p:sldId id="2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117D3-34A6-426E-87A4-C60E66707FFA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C195C-4AFE-4F51-B97A-21B47C9213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839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473-1DC8-414D-BD5E-A1B27233781A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C66E-E07E-4303-9B59-31B858DBE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310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473-1DC8-414D-BD5E-A1B27233781A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C66E-E07E-4303-9B59-31B858DBE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725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473-1DC8-414D-BD5E-A1B27233781A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C66E-E07E-4303-9B59-31B858DBE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775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473-1DC8-414D-BD5E-A1B27233781A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C66E-E07E-4303-9B59-31B858DBE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49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473-1DC8-414D-BD5E-A1B27233781A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C66E-E07E-4303-9B59-31B858DBE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423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473-1DC8-414D-BD5E-A1B27233781A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C66E-E07E-4303-9B59-31B858DBE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13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473-1DC8-414D-BD5E-A1B27233781A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C66E-E07E-4303-9B59-31B858DBE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974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473-1DC8-414D-BD5E-A1B27233781A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C66E-E07E-4303-9B59-31B858DBE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74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473-1DC8-414D-BD5E-A1B27233781A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C66E-E07E-4303-9B59-31B858DBE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04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473-1DC8-414D-BD5E-A1B27233781A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C66E-E07E-4303-9B59-31B858DBE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276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473-1DC8-414D-BD5E-A1B27233781A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C66E-E07E-4303-9B59-31B858DBE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318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DD473-1DC8-414D-BD5E-A1B27233781A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8C66E-E07E-4303-9B59-31B858DBE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825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949149-EA8C-11B6-A5C9-8DBD412679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9" t="23707" r="16300" b="25360"/>
          <a:stretch/>
        </p:blipFill>
        <p:spPr bwMode="auto">
          <a:xfrm>
            <a:off x="255162" y="2286000"/>
            <a:ext cx="10952633" cy="4405256"/>
          </a:xfrm>
          <a:prstGeom prst="rect">
            <a:avLst/>
          </a:prstGeom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7AA817-1CFA-196B-ECE8-D66081810848}"/>
              </a:ext>
            </a:extLst>
          </p:cNvPr>
          <p:cNvSpPr txBox="1"/>
          <p:nvPr/>
        </p:nvSpPr>
        <p:spPr>
          <a:xfrm>
            <a:off x="855406" y="292011"/>
            <a:ext cx="10855710" cy="1838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2400" b="1" dirty="0">
                <a:effectLst/>
              </a:rPr>
              <a:t>Submission to the </a:t>
            </a:r>
            <a:r>
              <a:rPr lang="en-US" sz="2400" b="1" dirty="0" err="1">
                <a:effectLst/>
              </a:rPr>
              <a:t>McPhillamys</a:t>
            </a:r>
            <a:r>
              <a:rPr lang="en-US" sz="2400" b="1" dirty="0">
                <a:effectLst/>
              </a:rPr>
              <a:t> Gold Project (SSD 9505): Independent Planning Commission (IPC) public hearing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b="1" dirty="0">
                <a:effectLst/>
              </a:rPr>
              <a:t>Associate Professor Ian A. Wright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</a:rPr>
              <a:t>MSc (by research) Macquarie University</a:t>
            </a:r>
            <a:endParaRPr lang="en-US" sz="18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</a:rPr>
              <a:t>PhD Western Sydney University</a:t>
            </a:r>
            <a:endParaRPr lang="en-U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994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9DF06C1-2531-90A5-99F6-A9E69C342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144421"/>
              </p:ext>
            </p:extLst>
          </p:nvPr>
        </p:nvGraphicFramePr>
        <p:xfrm>
          <a:off x="124264" y="222977"/>
          <a:ext cx="7287065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167">
                  <a:extLst>
                    <a:ext uri="{9D8B030D-6E8A-4147-A177-3AD203B41FA5}">
                      <a16:colId xmlns:a16="http://schemas.microsoft.com/office/drawing/2014/main" val="894344204"/>
                    </a:ext>
                  </a:extLst>
                </a:gridCol>
                <a:gridCol w="1827380">
                  <a:extLst>
                    <a:ext uri="{9D8B030D-6E8A-4147-A177-3AD203B41FA5}">
                      <a16:colId xmlns:a16="http://schemas.microsoft.com/office/drawing/2014/main" val="3820966544"/>
                    </a:ext>
                  </a:extLst>
                </a:gridCol>
                <a:gridCol w="2219752">
                  <a:extLst>
                    <a:ext uri="{9D8B030D-6E8A-4147-A177-3AD203B41FA5}">
                      <a16:colId xmlns:a16="http://schemas.microsoft.com/office/drawing/2014/main" val="1529649709"/>
                    </a:ext>
                  </a:extLst>
                </a:gridCol>
                <a:gridCol w="2027766">
                  <a:extLst>
                    <a:ext uri="{9D8B030D-6E8A-4147-A177-3AD203B41FA5}">
                      <a16:colId xmlns:a16="http://schemas.microsoft.com/office/drawing/2014/main" val="1899777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Pollutant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Concentration (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µg/L)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ANZECC (2000) Guideline (95% protection) (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µg/L)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Exceeded by: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53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403 times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51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Cadmium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603 times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999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Copper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1014 times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210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Nickel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24.8 times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432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Zinc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32600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4075 times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200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2552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CFF16BB-0F1D-518E-59B4-D5FB7B155A57}"/>
              </a:ext>
            </a:extLst>
          </p:cNvPr>
          <p:cNvSpPr txBox="1"/>
          <p:nvPr/>
        </p:nvSpPr>
        <p:spPr>
          <a:xfrm>
            <a:off x="0" y="3756254"/>
            <a:ext cx="119575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part of previous research project I sampled water from Daylight Creek. This small creek was 1 km downstream the derelict Sunny Corner gold mines, which continuously release seepage from the mines and associated workings (Wright &amp; Ryan, 2016).</a:t>
            </a:r>
          </a:p>
          <a:p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None of the EIS documents, the DPIE report or Conditions of Consent explain what pollutants may be generated by the mining operation, at what concent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ration they may be at. Even if they remain ‘locked’ in this ‘nil-discharge’ Project such information is needed to assesses risks and inform environment monitoring and EPA licences.  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EADF4C-DF22-E3CF-A39F-65E761C47F90}"/>
              </a:ext>
            </a:extLst>
          </p:cNvPr>
          <p:cNvSpPr txBox="1"/>
          <p:nvPr/>
        </p:nvSpPr>
        <p:spPr>
          <a:xfrm>
            <a:off x="124264" y="5992410"/>
            <a:ext cx="11324493" cy="7107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  <a:buClr>
                <a:srgbClr val="212121"/>
              </a:buClr>
            </a:pPr>
            <a:r>
              <a:rPr lang="en-A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Wright, I.A. and Ryan, M. (2016) Impact of mining and industrial pollution on stream macroinvertebrates: importance of taxonomic resolution, water geochemistry and EPT indices for impact detection. </a:t>
            </a:r>
            <a:r>
              <a:rPr lang="en-AU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Hydrobiologia</a:t>
            </a:r>
            <a:r>
              <a:rPr lang="en-AU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A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772, 103-115.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outdoor, nature, plant&#10;&#10;Description automatically generated">
            <a:extLst>
              <a:ext uri="{FF2B5EF4-FFF2-40B4-BE49-F238E27FC236}">
                <a16:creationId xmlns:a16="http://schemas.microsoft.com/office/drawing/2014/main" id="{05A095D9-FB10-702A-0045-9B09AD67F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531" y="154883"/>
            <a:ext cx="4618205" cy="347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1">
            <a:extLst>
              <a:ext uri="{FF2B5EF4-FFF2-40B4-BE49-F238E27FC236}">
                <a16:creationId xmlns:a16="http://schemas.microsoft.com/office/drawing/2014/main" id="{BB7BFD56-674C-D22A-CB13-F2E6EA8CA8CA}"/>
              </a:ext>
            </a:extLst>
          </p:cNvPr>
          <p:cNvGrpSpPr>
            <a:grpSpLocks/>
          </p:cNvGrpSpPr>
          <p:nvPr/>
        </p:nvGrpSpPr>
        <p:grpSpPr bwMode="auto">
          <a:xfrm>
            <a:off x="2640013" y="692150"/>
            <a:ext cx="7416800" cy="5183188"/>
            <a:chOff x="-295" y="1055"/>
            <a:chExt cx="4672" cy="3265"/>
          </a:xfrm>
        </p:grpSpPr>
        <p:pic>
          <p:nvPicPr>
            <p:cNvPr id="27653" name="Picture 4">
              <a:extLst>
                <a:ext uri="{FF2B5EF4-FFF2-40B4-BE49-F238E27FC236}">
                  <a16:creationId xmlns:a16="http://schemas.microsoft.com/office/drawing/2014/main" id="{E27CBC78-62D1-DD08-926A-AD2847039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8" t="23958" r="22510" b="7509"/>
            <a:stretch>
              <a:fillRect/>
            </a:stretch>
          </p:blipFill>
          <p:spPr bwMode="auto">
            <a:xfrm>
              <a:off x="-295" y="1162"/>
              <a:ext cx="4672" cy="3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654" name="Text Box 5">
              <a:extLst>
                <a:ext uri="{FF2B5EF4-FFF2-40B4-BE49-F238E27FC236}">
                  <a16:creationId xmlns:a16="http://schemas.microsoft.com/office/drawing/2014/main" id="{0741F991-5074-7665-71B5-C891BF288E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506"/>
              <a:ext cx="212" cy="23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800">
                  <a:solidFill>
                    <a:schemeClr val="tx2"/>
                  </a:solidFill>
                </a:rPr>
                <a:t>X</a:t>
              </a:r>
            </a:p>
          </p:txBody>
        </p:sp>
        <p:sp>
          <p:nvSpPr>
            <p:cNvPr id="27655" name="Line 6">
              <a:extLst>
                <a:ext uri="{FF2B5EF4-FFF2-40B4-BE49-F238E27FC236}">
                  <a16:creationId xmlns:a16="http://schemas.microsoft.com/office/drawing/2014/main" id="{B4279788-E939-41D3-E181-94A12FC190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25" y="2279"/>
              <a:ext cx="499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7656" name="Text Box 7">
              <a:extLst>
                <a:ext uri="{FF2B5EF4-FFF2-40B4-BE49-F238E27FC236}">
                  <a16:creationId xmlns:a16="http://schemas.microsoft.com/office/drawing/2014/main" id="{F638D743-0148-CEC1-C7E2-8314F34AA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1962"/>
              <a:ext cx="212" cy="2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800"/>
                <a:t>X</a:t>
              </a:r>
            </a:p>
          </p:txBody>
        </p:sp>
        <p:sp>
          <p:nvSpPr>
            <p:cNvPr id="27657" name="Text Box 8">
              <a:extLst>
                <a:ext uri="{FF2B5EF4-FFF2-40B4-BE49-F238E27FC236}">
                  <a16:creationId xmlns:a16="http://schemas.microsoft.com/office/drawing/2014/main" id="{CDA9C37F-FFAE-7841-45D0-E8D081A52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3" y="1901"/>
              <a:ext cx="778" cy="7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800" dirty="0"/>
                <a:t>West Cliff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800" dirty="0"/>
                <a:t>Colliery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800" dirty="0"/>
                <a:t>Waste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800" dirty="0"/>
                <a:t>Discharge</a:t>
              </a:r>
            </a:p>
          </p:txBody>
        </p:sp>
        <p:sp>
          <p:nvSpPr>
            <p:cNvPr id="27658" name="Line 10">
              <a:extLst>
                <a:ext uri="{FF2B5EF4-FFF2-40B4-BE49-F238E27FC236}">
                  <a16:creationId xmlns:a16="http://schemas.microsoft.com/office/drawing/2014/main" id="{43F399C7-7F0D-25ED-2A77-5D4E478DE0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08" y="3413"/>
              <a:ext cx="91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7659" name="Line 11">
              <a:extLst>
                <a:ext uri="{FF2B5EF4-FFF2-40B4-BE49-F238E27FC236}">
                  <a16:creationId xmlns:a16="http://schemas.microsoft.com/office/drawing/2014/main" id="{AFF81591-91F9-30DA-B032-95679DDB0C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2" y="3050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7660" name="Line 12">
              <a:extLst>
                <a:ext uri="{FF2B5EF4-FFF2-40B4-BE49-F238E27FC236}">
                  <a16:creationId xmlns:a16="http://schemas.microsoft.com/office/drawing/2014/main" id="{ED5B6228-4265-D24C-C315-1A04FD1222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2597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7661" name="Line 13">
              <a:extLst>
                <a:ext uri="{FF2B5EF4-FFF2-40B4-BE49-F238E27FC236}">
                  <a16:creationId xmlns:a16="http://schemas.microsoft.com/office/drawing/2014/main" id="{75CC01D5-FBF2-E65F-4800-DF3D8DBDED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5" y="232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7662" name="Line 14">
              <a:extLst>
                <a:ext uri="{FF2B5EF4-FFF2-40B4-BE49-F238E27FC236}">
                  <a16:creationId xmlns:a16="http://schemas.microsoft.com/office/drawing/2014/main" id="{A4EA419D-3D31-76A6-4399-7FAE532270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44" y="2188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7663" name="Line 15">
              <a:extLst>
                <a:ext uri="{FF2B5EF4-FFF2-40B4-BE49-F238E27FC236}">
                  <a16:creationId xmlns:a16="http://schemas.microsoft.com/office/drawing/2014/main" id="{E42B5ADD-B8C3-F359-36C5-78C226AFA6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81" y="1871"/>
              <a:ext cx="18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7664" name="Line 16">
              <a:extLst>
                <a:ext uri="{FF2B5EF4-FFF2-40B4-BE49-F238E27FC236}">
                  <a16:creationId xmlns:a16="http://schemas.microsoft.com/office/drawing/2014/main" id="{F44AC330-EC9B-B248-2CC6-6C3F8F5DB1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45" y="1508"/>
              <a:ext cx="91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7665" name="Line 17">
              <a:extLst>
                <a:ext uri="{FF2B5EF4-FFF2-40B4-BE49-F238E27FC236}">
                  <a16:creationId xmlns:a16="http://schemas.microsoft.com/office/drawing/2014/main" id="{D4EBB310-7CA9-65E3-F84B-F7F7F06E26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54" y="1055"/>
              <a:ext cx="46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7666" name="Line 18">
              <a:extLst>
                <a:ext uri="{FF2B5EF4-FFF2-40B4-BE49-F238E27FC236}">
                  <a16:creationId xmlns:a16="http://schemas.microsoft.com/office/drawing/2014/main" id="{70957B01-BF2D-AB23-B0D4-1DC7887AD1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9" y="3867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7667" name="Line 19">
              <a:extLst>
                <a:ext uri="{FF2B5EF4-FFF2-40B4-BE49-F238E27FC236}">
                  <a16:creationId xmlns:a16="http://schemas.microsoft.com/office/drawing/2014/main" id="{CBF0D222-404F-EE68-ED2A-86565A02BE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44" y="4184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pic>
        <p:nvPicPr>
          <p:cNvPr id="30742" name="Picture 22" descr="047">
            <a:extLst>
              <a:ext uri="{FF2B5EF4-FFF2-40B4-BE49-F238E27FC236}">
                <a16:creationId xmlns:a16="http://schemas.microsoft.com/office/drawing/2014/main" id="{6B26B2D0-53A8-16B4-8AA2-C9D1EC90A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3527665"/>
            <a:ext cx="4425975" cy="333033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3" name="Picture 23" descr="055">
            <a:extLst>
              <a:ext uri="{FF2B5EF4-FFF2-40B4-BE49-F238E27FC236}">
                <a16:creationId xmlns:a16="http://schemas.microsoft.com/office/drawing/2014/main" id="{36A545E8-27FE-662E-9FC3-FAF7DF99F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" y="76200"/>
            <a:ext cx="4693443" cy="353848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FA07A0-B9E5-790A-CB19-3EB2B1490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2" t="11200" r="24402" b="8302"/>
          <a:stretch>
            <a:fillRect/>
          </a:stretch>
        </p:blipFill>
        <p:spPr bwMode="auto">
          <a:xfrm>
            <a:off x="27781" y="7937"/>
            <a:ext cx="7920037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5" t="9401" r="7082" b="12900"/>
          <a:stretch>
            <a:fillRect/>
          </a:stretch>
        </p:blipFill>
        <p:spPr bwMode="auto">
          <a:xfrm>
            <a:off x="2208213" y="188913"/>
            <a:ext cx="9144000" cy="618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855913" y="4076701"/>
            <a:ext cx="8208962" cy="7207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4" name="Rounded Rectangle 3"/>
          <p:cNvSpPr/>
          <p:nvPr/>
        </p:nvSpPr>
        <p:spPr>
          <a:xfrm>
            <a:off x="2855913" y="4867276"/>
            <a:ext cx="8208962" cy="7207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5" name="Isosceles Triangle 4"/>
          <p:cNvSpPr/>
          <p:nvPr/>
        </p:nvSpPr>
        <p:spPr>
          <a:xfrm>
            <a:off x="2927350" y="3090863"/>
            <a:ext cx="1060450" cy="91440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609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ug 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926" y="0"/>
            <a:ext cx="3479074" cy="234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F101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927" y="4528989"/>
            <a:ext cx="3479074" cy="232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F10100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926" y="2246812"/>
            <a:ext cx="3657788" cy="244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platypus3_h">
            <a:extLst>
              <a:ext uri="{FF2B5EF4-FFF2-40B4-BE49-F238E27FC236}">
                <a16:creationId xmlns:a16="http://schemas.microsoft.com/office/drawing/2014/main" id="{80B730BA-9363-A50D-ED18-8F9B56CC0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69" y="330176"/>
            <a:ext cx="8089638" cy="63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19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C0CCFB-08DF-182A-9B9E-416CB7CC7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51DC30-8909-39F7-4BBA-90529FD0BDF1}"/>
              </a:ext>
            </a:extLst>
          </p:cNvPr>
          <p:cNvSpPr txBox="1"/>
          <p:nvPr/>
        </p:nvSpPr>
        <p:spPr>
          <a:xfrm>
            <a:off x="114449" y="3133432"/>
            <a:ext cx="6096000" cy="3163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page 107 of the EIS Appendix J Surface Water Assessment, the following statement about cumulative mining impacts, in the area of the project: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‘There are no other mining developments located in the Carcoar Dam catchment hence there are no cumulative mining impacts expected during operations’</a:t>
            </a:r>
          </a:p>
        </p:txBody>
      </p:sp>
    </p:spTree>
    <p:extLst>
      <p:ext uri="{BB962C8B-B14F-4D97-AF65-F5344CB8AC3E}">
        <p14:creationId xmlns:p14="http://schemas.microsoft.com/office/powerpoint/2010/main" val="82021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E1133F-8168-B5AC-D2D2-12F0DD2F0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0" y="1369938"/>
            <a:ext cx="3210854" cy="4114800"/>
          </a:xfrm>
        </p:spPr>
        <p:txBody>
          <a:bodyPr>
            <a:normAutofit/>
          </a:bodyPr>
          <a:lstStyle/>
          <a:p>
            <a:pPr algn="r"/>
            <a:r>
              <a:rPr lang="en-AU" sz="3400"/>
              <a:t>Water quality impacts that could arise as a consequence of the project:</a:t>
            </a:r>
            <a:br>
              <a:rPr lang="en-AU" sz="3400"/>
            </a:br>
            <a:br>
              <a:rPr lang="en-AU" sz="3400"/>
            </a:br>
            <a:r>
              <a:rPr lang="en-AU" sz="3400"/>
              <a:t> </a:t>
            </a:r>
            <a:r>
              <a:rPr lang="en-AU" sz="3400" b="1"/>
              <a:t>(1) The 90 km brine pipeline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3168614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55A05-959D-077F-392E-B5A424185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505" y="1371600"/>
            <a:ext cx="5872185" cy="4114800"/>
          </a:xfrm>
        </p:spPr>
        <p:txBody>
          <a:bodyPr anchor="ctr">
            <a:normAutofit/>
          </a:bodyPr>
          <a:lstStyle/>
          <a:p>
            <a:r>
              <a:rPr lang="en-AU" sz="2000" b="1" dirty="0"/>
              <a:t>Water and / or soil pollution (and contamination of flora, fauna and agriculture) from potential leakage, breakage or malfunction of the Lithgow brine pipeline.</a:t>
            </a:r>
          </a:p>
          <a:p>
            <a:r>
              <a:rPr lang="en-AU" sz="2000" b="1" dirty="0"/>
              <a:t>A leak or discharge from the pipeline (average flow of 13 ML/day) for even a short period of time could have very harmful consequences</a:t>
            </a:r>
          </a:p>
          <a:p>
            <a:r>
              <a:rPr lang="en-AU" sz="2000" b="1" dirty="0"/>
              <a:t>The average flow rate is 541,660 litres an hour.</a:t>
            </a:r>
          </a:p>
          <a:p>
            <a:r>
              <a:rPr lang="en-AU" sz="2000" b="1" dirty="0"/>
              <a:t>9,027 litres a minute.</a:t>
            </a:r>
          </a:p>
          <a:p>
            <a:r>
              <a:rPr lang="en-AU" sz="2000" b="1" dirty="0"/>
              <a:t>150 litres a second.</a:t>
            </a:r>
          </a:p>
          <a:p>
            <a:r>
              <a:rPr lang="en-AU" sz="2000" b="1" dirty="0"/>
              <a:t>Apart from salt, what contaminants are in the brine? </a:t>
            </a:r>
          </a:p>
        </p:txBody>
      </p:sp>
    </p:spTree>
    <p:extLst>
      <p:ext uri="{BB962C8B-B14F-4D97-AF65-F5344CB8AC3E}">
        <p14:creationId xmlns:p14="http://schemas.microsoft.com/office/powerpoint/2010/main" val="83424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E1133F-8168-B5AC-D2D2-12F0DD2F0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22" y="1967265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the water quality of the Lithgow brine?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352327-03A2-6C8F-CA81-DBA5928C7B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3" t="23213" r="18827" b="8367"/>
          <a:stretch/>
        </p:blipFill>
        <p:spPr>
          <a:xfrm>
            <a:off x="4216526" y="637309"/>
            <a:ext cx="7970721" cy="515389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81481E0-AF38-8300-2313-2ECBE8CEAA36}"/>
              </a:ext>
            </a:extLst>
          </p:cNvPr>
          <p:cNvSpPr/>
          <p:nvPr/>
        </p:nvSpPr>
        <p:spPr>
          <a:xfrm>
            <a:off x="8199423" y="2453954"/>
            <a:ext cx="1224116" cy="152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581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434993-46B0-87B9-B1A4-351084C89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2049" name="Picture 32">
            <a:extLst>
              <a:ext uri="{FF2B5EF4-FFF2-40B4-BE49-F238E27FC236}">
                <a16:creationId xmlns:a16="http://schemas.microsoft.com/office/drawing/2014/main" id="{51DB9D03-9DAC-6A35-0A18-DCD1BA4E9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9" y="891820"/>
            <a:ext cx="5436124" cy="40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B327348-D196-942F-7EBB-2FFED0A24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38114"/>
            <a:ext cx="595063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in Lamberts Gully emerging from Western Coal Services. This flow includes wastewater released under EPL 21229 (LDP001) that discharges into </a:t>
            </a:r>
            <a:r>
              <a:rPr kumimoji="0" lang="en-AU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Neubecks</a:t>
            </a:r>
            <a:r>
              <a:rPr kumimoji="0" lang="en-AU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Creek (sometimes called </a:t>
            </a:r>
            <a:r>
              <a:rPr kumimoji="0" lang="en-AU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Wangcol</a:t>
            </a:r>
            <a:r>
              <a:rPr kumimoji="0" lang="en-AU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Creek) </a:t>
            </a:r>
            <a:endParaRPr kumimoji="0" lang="en-AU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CADD907B-C3F7-4FB1-27A9-08E355B8E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57" t="22944" r="2827" b="17148"/>
          <a:stretch/>
        </p:blipFill>
        <p:spPr bwMode="auto">
          <a:xfrm>
            <a:off x="5547665" y="841327"/>
            <a:ext cx="6642811" cy="419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1C3B25-995D-A5F3-0083-C16DA06C3E2A}"/>
              </a:ext>
            </a:extLst>
          </p:cNvPr>
          <p:cNvSpPr txBox="1"/>
          <p:nvPr/>
        </p:nvSpPr>
        <p:spPr>
          <a:xfrm>
            <a:off x="464234" y="144502"/>
            <a:ext cx="111888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/>
              <a:t>https://www.centennialcoal.com.au/operations/springvale-coal-services/</a:t>
            </a:r>
          </a:p>
        </p:txBody>
      </p:sp>
    </p:spTree>
    <p:extLst>
      <p:ext uri="{BB962C8B-B14F-4D97-AF65-F5344CB8AC3E}">
        <p14:creationId xmlns:p14="http://schemas.microsoft.com/office/powerpoint/2010/main" val="27631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BBB7BC7-ED6D-5DC9-972A-DB6FA6FD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88" t="20140" r="23753" b="4657"/>
          <a:stretch/>
        </p:blipFill>
        <p:spPr bwMode="auto">
          <a:xfrm>
            <a:off x="731520" y="-12009"/>
            <a:ext cx="4698376" cy="344100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6440C773-DA7D-660C-0960-1A5E833B4F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7" t="26513" r="27646" b="16893"/>
          <a:stretch/>
        </p:blipFill>
        <p:spPr bwMode="auto">
          <a:xfrm>
            <a:off x="6096000" y="0"/>
            <a:ext cx="5971309" cy="479097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2">
            <a:extLst>
              <a:ext uri="{FF2B5EF4-FFF2-40B4-BE49-F238E27FC236}">
                <a16:creationId xmlns:a16="http://schemas.microsoft.com/office/drawing/2014/main" id="{74E7B1D2-562D-3F2F-E8A0-48E0935B5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259" y="3474720"/>
            <a:ext cx="4416668" cy="33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65E62B-4CB0-45F9-CC81-A58F649EC161}"/>
              </a:ext>
            </a:extLst>
          </p:cNvPr>
          <p:cNvSpPr/>
          <p:nvPr/>
        </p:nvSpPr>
        <p:spPr>
          <a:xfrm>
            <a:off x="6278880" y="3281396"/>
            <a:ext cx="5608319" cy="11520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1231A5-BC83-88F1-E035-986BDAB7DCA5}"/>
              </a:ext>
            </a:extLst>
          </p:cNvPr>
          <p:cNvSpPr txBox="1"/>
          <p:nvPr/>
        </p:nvSpPr>
        <p:spPr>
          <a:xfrm>
            <a:off x="6592543" y="4809299"/>
            <a:ext cx="49782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ANZECC (2000) Guidelines: 95% species protection</a:t>
            </a:r>
          </a:p>
          <a:p>
            <a:endParaRPr lang="en-AU" dirty="0"/>
          </a:p>
          <a:p>
            <a:r>
              <a:rPr lang="en-AU" dirty="0"/>
              <a:t>Manganese: &lt;1900 µg/L = &lt;1.9 mg/L</a:t>
            </a:r>
          </a:p>
          <a:p>
            <a:r>
              <a:rPr lang="en-AU" dirty="0"/>
              <a:t>Nickel: &lt;11 µg/L               =&lt;0.011</a:t>
            </a:r>
          </a:p>
          <a:p>
            <a:r>
              <a:rPr lang="en-AU" dirty="0"/>
              <a:t>Zinc: &lt;8 µg/L                     =&lt;0.008</a:t>
            </a:r>
          </a:p>
        </p:txBody>
      </p:sp>
    </p:spTree>
    <p:extLst>
      <p:ext uri="{BB962C8B-B14F-4D97-AF65-F5344CB8AC3E}">
        <p14:creationId xmlns:p14="http://schemas.microsoft.com/office/powerpoint/2010/main" val="272374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15EDCC7-CD56-6F4C-C6A0-1C3A360E3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41" t="54555" r="11570" b="23521"/>
          <a:stretch/>
        </p:blipFill>
        <p:spPr bwMode="auto">
          <a:xfrm>
            <a:off x="773092" y="250722"/>
            <a:ext cx="10645815" cy="209995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8961B8-C199-18EF-D448-4084185C1A4F}"/>
              </a:ext>
            </a:extLst>
          </p:cNvPr>
          <p:cNvSpPr txBox="1"/>
          <p:nvPr/>
        </p:nvSpPr>
        <p:spPr>
          <a:xfrm>
            <a:off x="234462" y="2510303"/>
            <a:ext cx="11957538" cy="4014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AU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very concerned that this statement implies that future assessment of any water quality aspects of this project will use ‘site-specific water quality objectives’ that will potentially allow a higher concentration of key pollutants related to this project (compared to ANZECC water quality guidelines).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AU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inappropriate that the exact detail of such ‘site-specific water quality objectives’ are not available at this stage of the project assessment.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A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gives me no comfort that the EPA agree with this concept.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A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detailed in previous slide, the EPA’s discharge licence for </a:t>
            </a:r>
            <a:r>
              <a:rPr kumimoji="0" lang="en-AU" altLang="en-US" sz="17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Western Coal Services (EPL 21229) fails to impose any discharge limits on the three most dangerous pollutants (salinity, nickel or zinc). 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AU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6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E3B432F-DB23-FE3D-B658-496F7BE29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45" t="52770" r="6411" b="29130"/>
          <a:stretch/>
        </p:blipFill>
        <p:spPr bwMode="auto">
          <a:xfrm>
            <a:off x="170875" y="368710"/>
            <a:ext cx="11908289" cy="144534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0EED44-899A-7B92-5EEC-61F23D41A81C}"/>
              </a:ext>
            </a:extLst>
          </p:cNvPr>
          <p:cNvSpPr txBox="1"/>
          <p:nvPr/>
        </p:nvSpPr>
        <p:spPr>
          <a:xfrm>
            <a:off x="170875" y="2348642"/>
            <a:ext cx="11674122" cy="4096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relevant licence conditions?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they be similar to EPL 21229?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recommended conditions of consent there were no details provided on the future EPA EPL licence (EPA pollution licences: Environment Protection Licences ‘EPLs’) for the mine.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the text above (and section 241 of the DPIE report, previous slide) it appears possible that the EPA water quality licence will use ‘site-specific water quality objectives’ that could provide very weak protection of </a:t>
            </a:r>
            <a:r>
              <a:rPr lang="en-A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Belubula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River water quality by allowing environmentally hazardous concentrations of pollutants that will potentially be released from the mining operation.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lack of detail on the range and expected concentrations of pollutants that could be generated within the proposed mine operation is also a major oversight in the EIS documents, the DPIE report and also the ‘Conditions of consent’. </a:t>
            </a:r>
          </a:p>
        </p:txBody>
      </p:sp>
    </p:spTree>
    <p:extLst>
      <p:ext uri="{BB962C8B-B14F-4D97-AF65-F5344CB8AC3E}">
        <p14:creationId xmlns:p14="http://schemas.microsoft.com/office/powerpoint/2010/main" val="246592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DSCF37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DSCF37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074" y="1894115"/>
            <a:ext cx="6595926" cy="4963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0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4926</TotalTime>
  <Words>779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Water quality impacts that could arise as a consequence of the project:   (1) The 90 km brine pipeline</vt:lpstr>
      <vt:lpstr> What is the water quality of the Lithgow brine?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Sydney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Wright</dc:creator>
  <cp:lastModifiedBy>S W</cp:lastModifiedBy>
  <cp:revision>47</cp:revision>
  <dcterms:created xsi:type="dcterms:W3CDTF">2021-02-20T22:30:34Z</dcterms:created>
  <dcterms:modified xsi:type="dcterms:W3CDTF">2023-02-07T08:40:50Z</dcterms:modified>
</cp:coreProperties>
</file>