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87" r:id="rId3"/>
    <p:sldId id="286" r:id="rId4"/>
    <p:sldId id="289" r:id="rId5"/>
    <p:sldId id="288" r:id="rId6"/>
    <p:sldId id="291" r:id="rId7"/>
    <p:sldId id="294" r:id="rId8"/>
    <p:sldId id="303" r:id="rId9"/>
    <p:sldId id="304" r:id="rId10"/>
    <p:sldId id="305" r:id="rId11"/>
    <p:sldId id="297" r:id="rId12"/>
    <p:sldId id="300" r:id="rId13"/>
    <p:sldId id="301" r:id="rId14"/>
    <p:sldId id="302" r:id="rId15"/>
    <p:sldId id="293" r:id="rId16"/>
    <p:sldId id="285" r:id="rId17"/>
    <p:sldId id="272" r:id="rId18"/>
    <p:sldId id="273" r:id="rId19"/>
    <p:sldId id="271" r:id="rId20"/>
    <p:sldId id="278" r:id="rId21"/>
    <p:sldId id="292" r:id="rId22"/>
    <p:sldId id="265" r:id="rId23"/>
    <p:sldId id="270" r:id="rId24"/>
    <p:sldId id="275" r:id="rId25"/>
    <p:sldId id="276" r:id="rId26"/>
    <p:sldId id="277" r:id="rId27"/>
    <p:sldId id="280" r:id="rId28"/>
    <p:sldId id="279" r:id="rId29"/>
    <p:sldId id="284" r:id="rId30"/>
    <p:sldId id="268" r:id="rId31"/>
    <p:sldId id="263" r:id="rId32"/>
    <p:sldId id="281" r:id="rId33"/>
    <p:sldId id="296" r:id="rId34"/>
    <p:sldId id="260" r:id="rId35"/>
    <p:sldId id="266" r:id="rId36"/>
    <p:sldId id="274" r:id="rId37"/>
    <p:sldId id="267" r:id="rId38"/>
    <p:sldId id="269" r:id="rId39"/>
    <p:sldId id="261" r:id="rId40"/>
    <p:sldId id="264" r:id="rId41"/>
    <p:sldId id="282" r:id="rId42"/>
    <p:sldId id="258" r:id="rId43"/>
    <p:sldId id="259" r:id="rId44"/>
    <p:sldId id="290" r:id="rId45"/>
    <p:sldId id="257" r:id="rId46"/>
    <p:sldId id="28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6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2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2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gh.health.wa.gov.au/" TargetMode="External"/><Relationship Id="rId3" Type="http://schemas.openxmlformats.org/officeDocument/2006/relationships/hyperlink" Target="https://www.alfredhealth.org.au/" TargetMode="External"/><Relationship Id="rId7" Type="http://schemas.openxmlformats.org/officeDocument/2006/relationships/hyperlink" Target="https://www.goldcoast.health.qld.gov.au/hospitals-and-centres/gold-coast-university-hospital" TargetMode="External"/><Relationship Id="rId12" Type="http://schemas.openxmlformats.org/officeDocument/2006/relationships/hyperlink" Target="http://www.nslhd.health.nsw.gov.au/Hospitals/RNSH/" TargetMode="External"/><Relationship Id="rId2" Type="http://schemas.openxmlformats.org/officeDocument/2006/relationships/hyperlink" Target="https://www.thermh.org.a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etronorth.health.qld.gov.au/rbwh/" TargetMode="External"/><Relationship Id="rId11" Type="http://schemas.openxmlformats.org/officeDocument/2006/relationships/hyperlink" Target="https://www.svphs.org.au/" TargetMode="External"/><Relationship Id="rId5" Type="http://schemas.openxmlformats.org/officeDocument/2006/relationships/hyperlink" Target="http://www.svhm.org.au/" TargetMode="External"/><Relationship Id="rId10" Type="http://schemas.openxmlformats.org/officeDocument/2006/relationships/hyperlink" Target="http://monashhealth.org/about-us/monash-health-sites/hospitals-and-major-sites/monash-medical-centre/" TargetMode="External"/><Relationship Id="rId4" Type="http://schemas.openxmlformats.org/officeDocument/2006/relationships/hyperlink" Target="https://www.slhd.nsw.gov.au/rpa/" TargetMode="External"/><Relationship Id="rId9" Type="http://schemas.openxmlformats.org/officeDocument/2006/relationships/hyperlink" Target="https://nt.gov.au/wellbeing/hospitals-health-services/royal-darwin-hospita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hn.ca/" TargetMode="External"/><Relationship Id="rId3" Type="http://schemas.openxmlformats.org/officeDocument/2006/relationships/hyperlink" Target="http://www.clevelandclinic.org/" TargetMode="External"/><Relationship Id="rId7" Type="http://schemas.openxmlformats.org/officeDocument/2006/relationships/hyperlink" Target="https://www.massgeneral.org/" TargetMode="External"/><Relationship Id="rId2" Type="http://schemas.openxmlformats.org/officeDocument/2006/relationships/hyperlink" Target="https://www.mayoclinic.org/patient-visitor-guide/minnesot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arite.de/" TargetMode="External"/><Relationship Id="rId11" Type="http://schemas.openxmlformats.org/officeDocument/2006/relationships/hyperlink" Target="https://www.sheba.co.il/" TargetMode="External"/><Relationship Id="rId5" Type="http://schemas.openxmlformats.org/officeDocument/2006/relationships/hyperlink" Target="https://www.hopkinsmedicine.org/the_johns_hopkins_hospital" TargetMode="External"/><Relationship Id="rId10" Type="http://schemas.openxmlformats.org/officeDocument/2006/relationships/hyperlink" Target="https://www.chuv.ch/fr/chuv-home/" TargetMode="External"/><Relationship Id="rId4" Type="http://schemas.openxmlformats.org/officeDocument/2006/relationships/hyperlink" Target="https://www.sgh.com.sg/" TargetMode="External"/><Relationship Id="rId9" Type="http://schemas.openxmlformats.org/officeDocument/2006/relationships/hyperlink" Target="http://www.h.u-tokyo.ac.jp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A7D96E-1EFF-4DCF-A245-E5DBFF328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6" y="0"/>
            <a:ext cx="7993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86" y="1182540"/>
            <a:ext cx="8484433" cy="477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80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9E2E7DF6-166F-4A49-B76C-DF383C0AD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440079"/>
              </p:ext>
            </p:extLst>
          </p:nvPr>
        </p:nvGraphicFramePr>
        <p:xfrm>
          <a:off x="965483" y="373711"/>
          <a:ext cx="9387115" cy="5921500"/>
        </p:xfrm>
        <a:graphic>
          <a:graphicData uri="http://schemas.openxmlformats.org/drawingml/2006/table">
            <a:tbl>
              <a:tblPr firstRow="1" firstCol="1" bandRow="1"/>
              <a:tblGrid>
                <a:gridCol w="1877423">
                  <a:extLst>
                    <a:ext uri="{9D8B030D-6E8A-4147-A177-3AD203B41FA5}">
                      <a16:colId xmlns="" xmlns:a16="http://schemas.microsoft.com/office/drawing/2014/main" val="3591775387"/>
                    </a:ext>
                  </a:extLst>
                </a:gridCol>
                <a:gridCol w="1877423">
                  <a:extLst>
                    <a:ext uri="{9D8B030D-6E8A-4147-A177-3AD203B41FA5}">
                      <a16:colId xmlns="" xmlns:a16="http://schemas.microsoft.com/office/drawing/2014/main" val="2226946289"/>
                    </a:ext>
                  </a:extLst>
                </a:gridCol>
                <a:gridCol w="1877423">
                  <a:extLst>
                    <a:ext uri="{9D8B030D-6E8A-4147-A177-3AD203B41FA5}">
                      <a16:colId xmlns="" xmlns:a16="http://schemas.microsoft.com/office/drawing/2014/main" val="2948155624"/>
                    </a:ext>
                  </a:extLst>
                </a:gridCol>
                <a:gridCol w="1877423">
                  <a:extLst>
                    <a:ext uri="{9D8B030D-6E8A-4147-A177-3AD203B41FA5}">
                      <a16:colId xmlns="" xmlns:a16="http://schemas.microsoft.com/office/drawing/2014/main" val="1277885673"/>
                    </a:ext>
                  </a:extLst>
                </a:gridCol>
                <a:gridCol w="1877423">
                  <a:extLst>
                    <a:ext uri="{9D8B030D-6E8A-4147-A177-3AD203B41FA5}">
                      <a16:colId xmlns="" xmlns:a16="http://schemas.microsoft.com/office/drawing/2014/main" val="1197602849"/>
                    </a:ext>
                  </a:extLst>
                </a:gridCol>
              </a:tblGrid>
              <a:tr h="659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The Royal Melbourne Hospital City Campus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91.3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Melbourne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571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5224731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The Alfred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90.2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Melbourne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638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8863840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Royal Prince Alfred Hospital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90.2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Sydney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4562069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St Vincent's Hospital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89.2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Melbourne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8193943"/>
                  </a:ext>
                </a:extLst>
              </a:tr>
              <a:tr h="659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Royal Brisbane &amp; Women's Hospital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88.7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Brisbane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1404518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Gold Coast University Hospital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Gold Coast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866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2516951"/>
                  </a:ext>
                </a:extLst>
              </a:tr>
              <a:tr h="659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8"/>
                        </a:rPr>
                        <a:t>Sir Charles Gairdner Hospital (SCGH)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87.8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Perth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409139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9"/>
                        </a:rPr>
                        <a:t>Royal Darwin Hospital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87.7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Darwin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0072997"/>
                  </a:ext>
                </a:extLst>
              </a:tr>
              <a:tr h="422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0"/>
                        </a:rPr>
                        <a:t>Monash Medical Centre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87.5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Melbourne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3737780"/>
                  </a:ext>
                </a:extLst>
              </a:tr>
              <a:tr h="659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1"/>
                        </a:rPr>
                        <a:t>St Vincent's Private Hospital Sydney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87.2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Sydney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4565123"/>
                  </a:ext>
                </a:extLst>
              </a:tr>
              <a:tr h="659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12"/>
                        </a:rPr>
                        <a:t>Royal North Shore Hospital (RNSH)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Sydney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740</a:t>
                      </a:r>
                    </a:p>
                  </a:txBody>
                  <a:tcPr marL="111533" marR="111533" marT="74355" marB="7435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3965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11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276986"/>
            <a:ext cx="10116312" cy="632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8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0" y="137160"/>
            <a:ext cx="10713110" cy="669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4" y="347472"/>
            <a:ext cx="10018166" cy="626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6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938566-864F-4530-B6FF-98ACCFD7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29" y="431036"/>
            <a:ext cx="9008919" cy="59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4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5ABD81-4354-4E99-A2CD-13608D9B9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0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F32656-92CD-4461-B12F-89BC3C8611CC}"/>
              </a:ext>
            </a:extLst>
          </p:cNvPr>
          <p:cNvSpPr/>
          <p:nvPr/>
        </p:nvSpPr>
        <p:spPr>
          <a:xfrm>
            <a:off x="596348" y="612250"/>
            <a:ext cx="9581321" cy="2057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What will happen if the zoning is approved?</a:t>
            </a:r>
          </a:p>
          <a:p>
            <a:endParaRPr lang="en-AU" dirty="0"/>
          </a:p>
          <a:p>
            <a:r>
              <a:rPr lang="en-AU" dirty="0"/>
              <a:t>Construction of </a:t>
            </a:r>
            <a:r>
              <a:rPr lang="en-AU" b="1" dirty="0"/>
              <a:t>2,400 units  in towers  4-19 stories,</a:t>
            </a:r>
          </a:p>
          <a:p>
            <a:r>
              <a:rPr lang="en-AU" b="1" dirty="0"/>
              <a:t> </a:t>
            </a:r>
            <a:r>
              <a:rPr lang="en-AU" dirty="0"/>
              <a:t>all the way down the slope to River Road.</a:t>
            </a:r>
          </a:p>
          <a:p>
            <a:endParaRPr lang="en-AU" dirty="0"/>
          </a:p>
          <a:p>
            <a:r>
              <a:rPr lang="en-AU" dirty="0"/>
              <a:t>This will add at a minimum </a:t>
            </a:r>
            <a:r>
              <a:rPr lang="en-AU" sz="1970" b="1" dirty="0"/>
              <a:t>4,800 new residents</a:t>
            </a:r>
            <a:r>
              <a:rPr lang="en-AU" dirty="0"/>
              <a:t>,</a:t>
            </a:r>
          </a:p>
          <a:p>
            <a:r>
              <a:rPr lang="en-AU" dirty="0"/>
              <a:t> noting that Greenwich’s current population is just  over 5,000.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DD23E45-A1B0-4F7A-BC18-52B6FC102BF9}"/>
              </a:ext>
            </a:extLst>
          </p:cNvPr>
          <p:cNvSpPr/>
          <p:nvPr/>
        </p:nvSpPr>
        <p:spPr>
          <a:xfrm>
            <a:off x="596348" y="3108960"/>
            <a:ext cx="8547652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What infrastructure is planned for the area?</a:t>
            </a:r>
          </a:p>
          <a:p>
            <a:endParaRPr lang="en-AU" dirty="0"/>
          </a:p>
          <a:p>
            <a:r>
              <a:rPr lang="en-AU" dirty="0"/>
              <a:t>Virtually none.</a:t>
            </a:r>
          </a:p>
          <a:p>
            <a:endParaRPr lang="en-AU" dirty="0"/>
          </a:p>
          <a:p>
            <a:r>
              <a:rPr lang="en-AU" dirty="0"/>
              <a:t>One community centre and child care centre,</a:t>
            </a:r>
          </a:p>
          <a:p>
            <a:r>
              <a:rPr lang="en-AU" dirty="0"/>
              <a:t>and only if developers are willing to incorporate them</a:t>
            </a:r>
          </a:p>
          <a:p>
            <a:r>
              <a:rPr lang="en-AU" dirty="0"/>
              <a:t>into their plans in exchange for higher buildings.</a:t>
            </a:r>
          </a:p>
          <a:p>
            <a:endParaRPr lang="en-AU" dirty="0"/>
          </a:p>
          <a:p>
            <a:r>
              <a:rPr lang="en-AU" sz="1980" b="1" dirty="0"/>
              <a:t>No shops,  no schools,  no medical centres,  no new roads, </a:t>
            </a:r>
          </a:p>
          <a:p>
            <a:r>
              <a:rPr lang="en-AU" sz="1980" b="1" dirty="0"/>
              <a:t>and virtually no open space. </a:t>
            </a:r>
          </a:p>
          <a:p>
            <a:r>
              <a:rPr lang="en-AU" sz="1980" b="1" dirty="0"/>
              <a:t>HOSPITALS ???</a:t>
            </a:r>
          </a:p>
        </p:txBody>
      </p:sp>
    </p:spTree>
    <p:extLst>
      <p:ext uri="{BB962C8B-B14F-4D97-AF65-F5344CB8AC3E}">
        <p14:creationId xmlns:p14="http://schemas.microsoft.com/office/powerpoint/2010/main" val="463662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2A8EF1D-9875-426F-A220-E97D8F3F425D}"/>
              </a:ext>
            </a:extLst>
          </p:cNvPr>
          <p:cNvSpPr/>
          <p:nvPr/>
        </p:nvSpPr>
        <p:spPr>
          <a:xfrm>
            <a:off x="1367624" y="166977"/>
            <a:ext cx="721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AU" b="1" dirty="0">
                <a:solidFill>
                  <a:srgbClr val="0B2047"/>
                </a:solidFill>
                <a:latin typeface="Larsseit"/>
              </a:rPr>
              <a:t>New skyscrapers set to change St Leonards skyline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2CF2A5F-316D-4BBC-9904-87EBF1D7D8FF}"/>
              </a:ext>
            </a:extLst>
          </p:cNvPr>
          <p:cNvSpPr/>
          <p:nvPr/>
        </p:nvSpPr>
        <p:spPr>
          <a:xfrm>
            <a:off x="826935" y="858741"/>
            <a:ext cx="83170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3C475B"/>
                </a:solidFill>
                <a:latin typeface="Larsseit"/>
              </a:rPr>
              <a:t>By 2031,  an additional </a:t>
            </a:r>
            <a:r>
              <a:rPr lang="en-AU" sz="1900" b="1" dirty="0">
                <a:solidFill>
                  <a:srgbClr val="3C475B"/>
                </a:solidFill>
                <a:latin typeface="Larsseit"/>
              </a:rPr>
              <a:t>2000 new dwellings </a:t>
            </a:r>
            <a:r>
              <a:rPr lang="en-AU" dirty="0">
                <a:solidFill>
                  <a:srgbClr val="3C475B"/>
                </a:solidFill>
                <a:latin typeface="Larsseit"/>
              </a:rPr>
              <a:t>will be built in St Leonards</a:t>
            </a:r>
          </a:p>
          <a:p>
            <a:r>
              <a:rPr lang="en-AU" dirty="0">
                <a:solidFill>
                  <a:srgbClr val="3C475B"/>
                </a:solidFill>
                <a:latin typeface="Larsseit"/>
              </a:rPr>
              <a:t> almost doubling its current number</a:t>
            </a:r>
          </a:p>
          <a:p>
            <a:r>
              <a:rPr lang="en-AU" dirty="0">
                <a:solidFill>
                  <a:srgbClr val="3C475B"/>
                </a:solidFill>
                <a:latin typeface="Larsseit"/>
              </a:rPr>
              <a:t>with several thousand new residents coming to the area.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46B2B1-437B-47AB-ADBA-ED9606D8161B}"/>
              </a:ext>
            </a:extLst>
          </p:cNvPr>
          <p:cNvSpPr/>
          <p:nvPr/>
        </p:nvSpPr>
        <p:spPr>
          <a:xfrm>
            <a:off x="826935" y="1995777"/>
            <a:ext cx="8317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solidFill>
                  <a:srgbClr val="3C475B"/>
                </a:solidFill>
                <a:latin typeface="Larsseit"/>
              </a:rPr>
              <a:t>Winten’s</a:t>
            </a:r>
            <a:r>
              <a:rPr lang="en-AU" dirty="0">
                <a:solidFill>
                  <a:srgbClr val="3C475B"/>
                </a:solidFill>
                <a:latin typeface="Larsseit"/>
              </a:rPr>
              <a:t> 38-storey Forum and 25-storey Forum West built more than a decade ago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76CE2FD-ECEC-442A-88CF-4737CDFA94D5}"/>
              </a:ext>
            </a:extLst>
          </p:cNvPr>
          <p:cNvSpPr/>
          <p:nvPr/>
        </p:nvSpPr>
        <p:spPr>
          <a:xfrm>
            <a:off x="898496" y="2472856"/>
            <a:ext cx="82455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3C475B"/>
                </a:solidFill>
                <a:latin typeface="Larsseit"/>
              </a:rPr>
              <a:t> the skyline is set for three more mixed-use towers: </a:t>
            </a:r>
          </a:p>
          <a:p>
            <a:r>
              <a:rPr lang="en-AU" dirty="0">
                <a:solidFill>
                  <a:srgbClr val="3C475B"/>
                </a:solidFill>
                <a:latin typeface="Larsseit"/>
              </a:rPr>
              <a:t>one 46 levels, (Landmark)</a:t>
            </a:r>
          </a:p>
          <a:p>
            <a:r>
              <a:rPr lang="en-AU" dirty="0">
                <a:solidFill>
                  <a:srgbClr val="3C475B"/>
                </a:solidFill>
                <a:latin typeface="Larsseit"/>
              </a:rPr>
              <a:t>another 26 storeys and a third 28 storeys( St Leonards Sq. Mirvac)</a:t>
            </a: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579F5C-6357-4730-9222-649EC156CEA6}"/>
              </a:ext>
            </a:extLst>
          </p:cNvPr>
          <p:cNvSpPr/>
          <p:nvPr/>
        </p:nvSpPr>
        <p:spPr>
          <a:xfrm>
            <a:off x="826935" y="4420253"/>
            <a:ext cx="9627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B2047"/>
                </a:solidFill>
                <a:latin typeface="Larsseit"/>
              </a:rPr>
              <a:t>We are trying to rezone St Leonards to build up apartment living.</a:t>
            </a:r>
          </a:p>
          <a:p>
            <a:r>
              <a:rPr lang="en-AU" b="1" dirty="0">
                <a:solidFill>
                  <a:srgbClr val="0B2047"/>
                </a:solidFill>
                <a:latin typeface="Larsseit"/>
              </a:rPr>
              <a:t> It’s an opportunity which has been coming for quite a long time.</a:t>
            </a:r>
          </a:p>
          <a:p>
            <a:r>
              <a:rPr lang="en-AU" b="1" i="1" dirty="0">
                <a:solidFill>
                  <a:srgbClr val="0B2047"/>
                </a:solidFill>
                <a:latin typeface="Larsseit"/>
              </a:rPr>
              <a:t>Lane Cove mayor, Deborah Hutchens</a:t>
            </a: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D1CF1A-E6E3-4AC9-BCE5-E20BB4C3084B}"/>
              </a:ext>
            </a:extLst>
          </p:cNvPr>
          <p:cNvSpPr/>
          <p:nvPr/>
        </p:nvSpPr>
        <p:spPr>
          <a:xfrm>
            <a:off x="826935" y="3389177"/>
            <a:ext cx="9000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even taller towers mooted for St Leonards.</a:t>
            </a:r>
          </a:p>
          <a:p>
            <a:r>
              <a:rPr lang="en-AU" dirty="0"/>
              <a:t>Property developer </a:t>
            </a:r>
            <a:r>
              <a:rPr lang="en-AU" dirty="0" err="1"/>
              <a:t>Auswin</a:t>
            </a:r>
            <a:r>
              <a:rPr lang="en-AU" dirty="0"/>
              <a:t> TWT (88…47 storeys, 650 residences)</a:t>
            </a:r>
          </a:p>
          <a:p>
            <a:r>
              <a:rPr lang="en-AU" dirty="0"/>
              <a:t> wants to build a 51-storey 20-metre tall tower there, </a:t>
            </a:r>
          </a:p>
        </p:txBody>
      </p:sp>
    </p:spTree>
    <p:extLst>
      <p:ext uri="{BB962C8B-B14F-4D97-AF65-F5344CB8AC3E}">
        <p14:creationId xmlns:p14="http://schemas.microsoft.com/office/powerpoint/2010/main" val="2829107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004C0D4-DD92-4914-AF60-5AA2FE3CBD22}"/>
              </a:ext>
            </a:extLst>
          </p:cNvPr>
          <p:cNvSpPr/>
          <p:nvPr/>
        </p:nvSpPr>
        <p:spPr>
          <a:xfrm>
            <a:off x="508883" y="397565"/>
            <a:ext cx="1076606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A spokesman for Mr Roberts said Sydney was a rapidly growing city with forecasts suggesting </a:t>
            </a:r>
            <a:r>
              <a:rPr lang="en-AU" sz="1900" b="1" dirty="0"/>
              <a:t>2.2 million people</a:t>
            </a:r>
            <a:r>
              <a:rPr lang="en-AU" dirty="0"/>
              <a:t> would be added to the population by </a:t>
            </a:r>
            <a:r>
              <a:rPr lang="en-AU" b="1" dirty="0"/>
              <a:t>2036</a:t>
            </a:r>
            <a:r>
              <a:rPr lang="en-AU" dirty="0"/>
              <a:t>, requiring more than </a:t>
            </a:r>
            <a:r>
              <a:rPr lang="en-AU" b="1" dirty="0"/>
              <a:t>725,000</a:t>
            </a:r>
            <a:r>
              <a:rPr lang="en-AU" dirty="0"/>
              <a:t> homes.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6FF76DE-6786-44A2-BD4B-63AE9E72AA2C}"/>
              </a:ext>
            </a:extLst>
          </p:cNvPr>
          <p:cNvSpPr/>
          <p:nvPr/>
        </p:nvSpPr>
        <p:spPr>
          <a:xfrm>
            <a:off x="588397" y="1971924"/>
            <a:ext cx="10137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This is why we have worked closely with councils to identify locations across greater Sydney with good access to existing or planned public transport connections, 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B896E13-9E99-4DB9-970D-50D28197E40A}"/>
              </a:ext>
            </a:extLst>
          </p:cNvPr>
          <p:cNvSpPr/>
          <p:nvPr/>
        </p:nvSpPr>
        <p:spPr>
          <a:xfrm>
            <a:off x="588397" y="3530893"/>
            <a:ext cx="10686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"These planned precincts focus on providing priority infrastructure, including </a:t>
            </a:r>
          </a:p>
          <a:p>
            <a:r>
              <a:rPr lang="en-AU" sz="2000" b="1" dirty="0"/>
              <a:t>schools,  parks,  transport,  hospitals  and  road upgrades</a:t>
            </a:r>
          </a:p>
          <a:p>
            <a:r>
              <a:rPr lang="en-AU" dirty="0"/>
              <a:t> to support this growth.</a:t>
            </a:r>
          </a:p>
        </p:txBody>
      </p:sp>
    </p:spTree>
    <p:extLst>
      <p:ext uri="{BB962C8B-B14F-4D97-AF65-F5344CB8AC3E}">
        <p14:creationId xmlns:p14="http://schemas.microsoft.com/office/powerpoint/2010/main" val="222878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B8D170-B885-4727-82FE-7EC9AC483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5" y="1509712"/>
            <a:ext cx="8955464" cy="50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43A4CD-804D-4423-A997-605C4B06E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96" y="575036"/>
            <a:ext cx="8153064" cy="575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7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B22D66-735C-4476-A240-4A401EE48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6" y="80127"/>
            <a:ext cx="9822730" cy="68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3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8917F1-A195-474B-8C1E-32B0CF37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5" y="685799"/>
            <a:ext cx="10397765" cy="58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7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7A0F388-B747-44D9-8616-AC4947C1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679AC86-5024-4DD0-B9D7-4E9ABFF4C60A}"/>
              </a:ext>
            </a:extLst>
          </p:cNvPr>
          <p:cNvSpPr/>
          <p:nvPr/>
        </p:nvSpPr>
        <p:spPr>
          <a:xfrm>
            <a:off x="1232452" y="477078"/>
            <a:ext cx="8897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006699"/>
                </a:solidFill>
                <a:latin typeface="HelveticaNeue-Light"/>
              </a:rPr>
              <a:t>List of forecast land developments and infill assumptions:</a:t>
            </a:r>
          </a:p>
          <a:p>
            <a:r>
              <a:rPr lang="en-AU" dirty="0">
                <a:solidFill>
                  <a:srgbClr val="5F6062"/>
                </a:solidFill>
                <a:latin typeface="HelveticaNeue-Light"/>
              </a:rPr>
              <a:t>Dwelling counts for the period 2011 to 2016 have been adjusted to reflect Census results. </a:t>
            </a:r>
          </a:p>
          <a:p>
            <a:r>
              <a:rPr lang="en-AU" dirty="0">
                <a:solidFill>
                  <a:srgbClr val="5F6062"/>
                </a:solidFill>
                <a:latin typeface="HelveticaNeue-Light"/>
              </a:rPr>
              <a:t>Assumptions concerning development over the forecast period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83-89 </a:t>
            </a:r>
            <a:r>
              <a:rPr lang="en-AU" dirty="0" err="1">
                <a:solidFill>
                  <a:srgbClr val="5F6062"/>
                </a:solidFill>
                <a:latin typeface="HelveticaNeue-Light"/>
              </a:rPr>
              <a:t>Chandos</a:t>
            </a:r>
            <a:r>
              <a:rPr lang="en-AU" dirty="0">
                <a:solidFill>
                  <a:srgbClr val="5F6062"/>
                </a:solidFill>
                <a:latin typeface="HelveticaNeue-Light"/>
              </a:rPr>
              <a:t> Street - 42 dwellings (2017-2018)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Metropolitan Residences (7-11 Albany Street) - 125 dwellings (2017-2018)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67-73 </a:t>
            </a:r>
            <a:r>
              <a:rPr lang="en-AU" dirty="0" err="1">
                <a:solidFill>
                  <a:srgbClr val="5F6062"/>
                </a:solidFill>
                <a:latin typeface="HelveticaNeue-Light"/>
              </a:rPr>
              <a:t>Chandos</a:t>
            </a:r>
            <a:r>
              <a:rPr lang="en-AU" dirty="0">
                <a:solidFill>
                  <a:srgbClr val="5F6062"/>
                </a:solidFill>
                <a:latin typeface="HelveticaNeue-Light"/>
              </a:rPr>
              <a:t> Street - 30 dwellings (2018)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100 Christie Street - 63 dwellings (2018)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563 Pacific Highway - 17 dwellings (2018)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222 Pacific Highway - 16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Quartz Lumina </a:t>
            </a:r>
            <a:r>
              <a:rPr lang="en-AU" dirty="0" err="1">
                <a:solidFill>
                  <a:srgbClr val="5F6062"/>
                </a:solidFill>
                <a:latin typeface="HelveticaNeue-Light"/>
              </a:rPr>
              <a:t>Ap’ments</a:t>
            </a:r>
            <a:r>
              <a:rPr lang="en-AU" dirty="0">
                <a:solidFill>
                  <a:srgbClr val="5F6062"/>
                </a:solidFill>
                <a:latin typeface="HelveticaNeue-Light"/>
              </a:rPr>
              <a:t> (567 Pacific </a:t>
            </a:r>
            <a:r>
              <a:rPr lang="en-AU" dirty="0" err="1">
                <a:solidFill>
                  <a:srgbClr val="5F6062"/>
                </a:solidFill>
                <a:latin typeface="HelveticaNeue-Light"/>
              </a:rPr>
              <a:t>Hway</a:t>
            </a:r>
            <a:r>
              <a:rPr lang="en-AU" dirty="0">
                <a:solidFill>
                  <a:srgbClr val="5F6062"/>
                </a:solidFill>
                <a:latin typeface="HelveticaNeue-Light"/>
              </a:rPr>
              <a:t>) - 27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619 Pacific Highway - 48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28 Clarke Street - 12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621 Pacific Highway - 72 dwellings (2019-2020)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Crows Nest Plaza - 70 dwellings (2019-2020)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20-22 Atchison Street - 93 dwellings (2019-2021)</a:t>
            </a:r>
          </a:p>
        </p:txBody>
      </p:sp>
    </p:spTree>
    <p:extLst>
      <p:ext uri="{BB962C8B-B14F-4D97-AF65-F5344CB8AC3E}">
        <p14:creationId xmlns:p14="http://schemas.microsoft.com/office/powerpoint/2010/main" val="1651369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5F0C49-BE84-4371-A0F6-2F14D2DCEA20}"/>
              </a:ext>
            </a:extLst>
          </p:cNvPr>
          <p:cNvSpPr/>
          <p:nvPr/>
        </p:nvSpPr>
        <p:spPr>
          <a:xfrm>
            <a:off x="763325" y="474345"/>
            <a:ext cx="95256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479 Pacific Highway - 16 dwellings (2020)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63-65 </a:t>
            </a:r>
            <a:r>
              <a:rPr lang="en-AU" dirty="0" err="1">
                <a:solidFill>
                  <a:srgbClr val="5F6062"/>
                </a:solidFill>
                <a:latin typeface="HelveticaNeue-Light"/>
              </a:rPr>
              <a:t>Chandos</a:t>
            </a:r>
            <a:r>
              <a:rPr lang="en-AU" dirty="0">
                <a:solidFill>
                  <a:srgbClr val="5F6062"/>
                </a:solidFill>
                <a:latin typeface="HelveticaNeue-Light"/>
              </a:rPr>
              <a:t> Street - 30 dwellings (2020)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Aster Residences (139-147 West Street) - 39 dwellings (2020-2021)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St Leonards / Crows Nest Planning Study - Precinct 1 - 301 dwellings (2020-2032)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385-389 Pacific Highway - 23 dwellings (2021)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22-28 Albany Street - 48 dwellings (2021)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70 - 76 Alexander St - 34 dwellings (2021)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49 Falcon Street - 12 dwellings (2021)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5 Albany Street - 40 dwellings (2021-2022)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84-86 Atchison Street - 48 dwellings (2022)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521 Pacific Highway - 128 dwellings (2022-2023)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St Leonards / Crows Nest Planning Study - Precinct 2 - 109 dwellings (2022-2027)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St Leonards / Crows Nest Planning Study - Precinct 3 - 101 dwellings (2023-2028)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St Leonards / Crows Nest Planning Study - Precinct 4 - 130 dwellings (2025-2033)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Low-high level of Infill development (10-55 dwellings per annum)</a:t>
            </a:r>
          </a:p>
        </p:txBody>
      </p:sp>
    </p:spTree>
    <p:extLst>
      <p:ext uri="{BB962C8B-B14F-4D97-AF65-F5344CB8AC3E}">
        <p14:creationId xmlns:p14="http://schemas.microsoft.com/office/powerpoint/2010/main" val="306627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36A5DB-A2C6-44DC-9E3D-5538229A8CB6}"/>
              </a:ext>
            </a:extLst>
          </p:cNvPr>
          <p:cNvSpPr/>
          <p:nvPr/>
        </p:nvSpPr>
        <p:spPr>
          <a:xfrm>
            <a:off x="1566407" y="1166843"/>
            <a:ext cx="75775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006699"/>
                </a:solidFill>
                <a:latin typeface="HelveticaNeue-Light"/>
              </a:rPr>
              <a:t>List of forecast land developments and infill assumptions:</a:t>
            </a:r>
          </a:p>
          <a:p>
            <a:r>
              <a:rPr lang="en-AU" dirty="0">
                <a:solidFill>
                  <a:srgbClr val="006699"/>
                </a:solidFill>
                <a:latin typeface="HelveticaNeue-Light"/>
              </a:rPr>
              <a:t>North Sydney</a:t>
            </a:r>
          </a:p>
          <a:p>
            <a:r>
              <a:rPr lang="en-AU" dirty="0">
                <a:solidFill>
                  <a:srgbClr val="5F6062"/>
                </a:solidFill>
                <a:latin typeface="HelveticaNeue-Light"/>
              </a:rPr>
              <a:t> Assumptions concerning development over the forecast period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211-223 Pacific Highway - 228 dwellings (2017-2018)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229-235 Pacific Highway - 211 dwellings (2017-2018)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29 Myrtle Street/13 Eden Street - 17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160 Pacific Highway - 40 dwellings (2019)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144-150 Pacific Highway - 218 dwellings (2019-2020)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317 Pacific Highway - 15 dwellings (2020)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52 McLaren Street - 115 dwellings (2020-2021)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17-23 Myrtle Street - 17 dwellings (2021)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221 Miller Street - 173 dwellings (2021-2022)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231 Miller Street - 61 dwellings (2022-2023)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5F6062"/>
                </a:solidFill>
                <a:latin typeface="HelveticaNeue-Light"/>
              </a:rPr>
              <a:t>Low-high level of Infill development (8-40 dwellings per annum)</a:t>
            </a:r>
          </a:p>
        </p:txBody>
      </p:sp>
    </p:spTree>
    <p:extLst>
      <p:ext uri="{BB962C8B-B14F-4D97-AF65-F5344CB8AC3E}">
        <p14:creationId xmlns:p14="http://schemas.microsoft.com/office/powerpoint/2010/main" val="2565908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AB885F-3888-45A7-90FB-207EF387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59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0EC1FC-61E3-4D74-A911-7902B97B7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46" y="904973"/>
            <a:ext cx="6884579" cy="45861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DC18DAB-87E3-4652-BDCE-A8B70EBB1C8C}"/>
              </a:ext>
            </a:extLst>
          </p:cNvPr>
          <p:cNvSpPr/>
          <p:nvPr/>
        </p:nvSpPr>
        <p:spPr>
          <a:xfrm rot="10800000" flipV="1">
            <a:off x="381663" y="3446486"/>
            <a:ext cx="10940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Jian </a:t>
            </a:r>
            <a:r>
              <a:rPr lang="en-AU" dirty="0" err="1"/>
              <a:t>Qiu</a:t>
            </a:r>
            <a:r>
              <a:rPr lang="en-AU" dirty="0"/>
              <a:t> Zhang, Founder and CEO of JQZ said “today’s sales success has been extremely encouraging.</a:t>
            </a:r>
          </a:p>
        </p:txBody>
      </p:sp>
    </p:spTree>
    <p:extLst>
      <p:ext uri="{BB962C8B-B14F-4D97-AF65-F5344CB8AC3E}">
        <p14:creationId xmlns:p14="http://schemas.microsoft.com/office/powerpoint/2010/main" val="1261871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1CAE01D-DB68-4E33-A5BF-48B1FD3AB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369" y="754145"/>
            <a:ext cx="5405486" cy="54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4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40AF35-424A-4061-9869-E0FFCD039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833" y="1270382"/>
            <a:ext cx="5948313" cy="43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F30FA4-54D5-4147-B870-8E4074A4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30" y="48385"/>
            <a:ext cx="8691513" cy="6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9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7891C6-79B7-443F-95B2-233CFC27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6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BFEC1D-8E5B-4310-A069-D5E51037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9" y="0"/>
            <a:ext cx="11099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0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7E84D309-84C5-40C8-B13A-BF99564EE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98739"/>
              </p:ext>
            </p:extLst>
          </p:nvPr>
        </p:nvGraphicFramePr>
        <p:xfrm>
          <a:off x="3745064" y="1764158"/>
          <a:ext cx="6265629" cy="4474272"/>
        </p:xfrm>
        <a:graphic>
          <a:graphicData uri="http://schemas.openxmlformats.org/drawingml/2006/table">
            <a:tbl>
              <a:tblPr/>
              <a:tblGrid>
                <a:gridCol w="2088543">
                  <a:extLst>
                    <a:ext uri="{9D8B030D-6E8A-4147-A177-3AD203B41FA5}">
                      <a16:colId xmlns="" xmlns:a16="http://schemas.microsoft.com/office/drawing/2014/main" val="1643667302"/>
                    </a:ext>
                  </a:extLst>
                </a:gridCol>
                <a:gridCol w="2088543">
                  <a:extLst>
                    <a:ext uri="{9D8B030D-6E8A-4147-A177-3AD203B41FA5}">
                      <a16:colId xmlns="" xmlns:a16="http://schemas.microsoft.com/office/drawing/2014/main" val="3550406649"/>
                    </a:ext>
                  </a:extLst>
                </a:gridCol>
                <a:gridCol w="2088543">
                  <a:extLst>
                    <a:ext uri="{9D8B030D-6E8A-4147-A177-3AD203B41FA5}">
                      <a16:colId xmlns="" xmlns:a16="http://schemas.microsoft.com/office/drawing/2014/main" val="196333463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l"/>
                      <a:r>
                        <a:rPr lang="en-AU" sz="1000" b="1" cap="all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RANK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211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000" b="1" cap="all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HOSPITAL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211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1000" b="1" cap="all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CITY</a:t>
                      </a:r>
                      <a:br>
                        <a:rPr lang="en-AU" sz="1000" b="1" cap="all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 cap="all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211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062921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Mayo Clinic - Rochester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Rochester, MN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B90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344336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Cleveland Clinic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Cleveland, OH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905860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Singapore General Hospital (SGH)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Singapore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Singapore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697478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 dirty="0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The Johns Hopkins Hospital</a:t>
                      </a:r>
                      <a:endParaRPr lang="en-AU" sz="1000" b="1" dirty="0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Baltimore, MD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675154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6"/>
                        </a:rPr>
                        <a:t>Charité – Universitätsmedizin Berlin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Berlin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864295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Massachusetts General Hospital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Boston, MA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USA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104200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Toronto General Hospital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Toronto, ON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Canada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605991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9"/>
                        </a:rPr>
                        <a:t>The University of Tokyo Hospital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Tokyo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7077729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CHUV Centre Hospitalier Universitaire Vaudois</a:t>
                      </a:r>
                      <a:endParaRPr lang="fr-FR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Lausanne</a:t>
                      </a:r>
                      <a:b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Switzerland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83736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/>
                      <a:r>
                        <a:rPr lang="en-AU" sz="1000" b="1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0976" marR="50976" marT="50976" marB="50976" anchor="ctr">
                    <a:lnL>
                      <a:noFill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u="none" strike="noStrike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  <a:hlinkClick r:id="rId11"/>
                        </a:rPr>
                        <a:t>Sheba Medical Center Tel HaShomer</a:t>
                      </a:r>
                      <a:endParaRPr lang="en-AU" sz="1000" b="1">
                        <a:solidFill>
                          <a:srgbClr val="F62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000" b="1" dirty="0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Ramat Gan</a:t>
                      </a:r>
                      <a:br>
                        <a:rPr lang="en-AU" sz="1000" b="1" dirty="0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AU" sz="1000" b="1" dirty="0">
                          <a:solidFill>
                            <a:srgbClr val="F62111"/>
                          </a:solidFill>
                          <a:effectLst/>
                          <a:latin typeface="Arial" panose="020B0604020202020204" pitchFamily="34" charset="0"/>
                        </a:rPr>
                        <a:t>Israel</a:t>
                      </a:r>
                    </a:p>
                  </a:txBody>
                  <a:tcPr marL="50976" marR="50976" marT="50976" marB="50976" anchor="ctr">
                    <a:lnL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2173800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0AD1EC18-F1EE-481D-9546-94A4FE292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1763713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WORLD'S BEST HOSPITALS - TOP 10 GLOBAL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5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5">
            <a:extLst>
              <a:ext uri="{FF2B5EF4-FFF2-40B4-BE49-F238E27FC236}">
                <a16:creationId xmlns="" xmlns:a16="http://schemas.microsoft.com/office/drawing/2014/main" id="{24653405-E226-4BC4-9736-C2879C19C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4" y="0"/>
            <a:ext cx="4204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579676-E828-4F94-997A-D4AACBBF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5" y="339365"/>
            <a:ext cx="11044025" cy="62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32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newsapi.com.au/image/v1/dd7903be794ecd9841612b417211eb26?width=650">
            <a:extLst>
              <a:ext uri="{FF2B5EF4-FFF2-40B4-BE49-F238E27FC236}">
                <a16:creationId xmlns="" xmlns:a16="http://schemas.microsoft.com/office/drawing/2014/main" id="{EECF3A61-760D-4FE4-9EAA-BFF615E4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97" y="460861"/>
            <a:ext cx="9728461" cy="60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3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D33EC8-9157-4799-ACE0-1BF5D38CF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49" y="433633"/>
            <a:ext cx="10750185" cy="60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3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recast residential development">
            <a:extLst>
              <a:ext uri="{FF2B5EF4-FFF2-40B4-BE49-F238E27FC236}">
                <a16:creationId xmlns="" xmlns:a16="http://schemas.microsoft.com/office/drawing/2014/main" id="{414CFF9C-56BF-4272-BAB9-2C07F56B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46" y="303717"/>
            <a:ext cx="9507457" cy="642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75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6">
            <a:extLst>
              <a:ext uri="{FF2B5EF4-FFF2-40B4-BE49-F238E27FC236}">
                <a16:creationId xmlns="" xmlns:a16="http://schemas.microsoft.com/office/drawing/2014/main" id="{CD4627C3-6AD0-4414-808B-0B660D255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86" y="0"/>
            <a:ext cx="3152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98F1F23-420E-4890-B7E7-1359CE8B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45" y="0"/>
            <a:ext cx="9455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3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B3913B-38FE-4196-95A6-B0C7DD95E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"/>
          <a:stretch/>
        </p:blipFill>
        <p:spPr>
          <a:xfrm>
            <a:off x="1" y="10"/>
            <a:ext cx="11862435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A4D1609B-102A-4C77-86A2-ACB29FB96D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C651F706-C94E-46D4-BAAE-BAFD1AD97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89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0235FD-3599-4739-813C-697C3B83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92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">
            <a:extLst>
              <a:ext uri="{FF2B5EF4-FFF2-40B4-BE49-F238E27FC236}">
                <a16:creationId xmlns="" xmlns:a16="http://schemas.microsoft.com/office/drawing/2014/main" id="{39A2F48D-E263-4329-9109-217A22440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32" y="0"/>
            <a:ext cx="3503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4">
            <a:extLst>
              <a:ext uri="{FF2B5EF4-FFF2-40B4-BE49-F238E27FC236}">
                <a16:creationId xmlns="" xmlns:a16="http://schemas.microsoft.com/office/drawing/2014/main" id="{06A707EB-CC33-4701-BDB5-749A37B32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32" y="0"/>
            <a:ext cx="3503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335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>
            <a:extLst>
              <a:ext uri="{FF2B5EF4-FFF2-40B4-BE49-F238E27FC236}">
                <a16:creationId xmlns="" xmlns:a16="http://schemas.microsoft.com/office/drawing/2014/main" id="{D89D779D-31C8-4AF2-892C-EBD4A122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71" y="79419"/>
            <a:ext cx="7291346" cy="76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64E336-66A1-44CF-B147-9C4C52F41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13" y="0"/>
            <a:ext cx="1077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831459-0554-42D0-A770-E0AFFF4F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41" y="640761"/>
            <a:ext cx="8436990" cy="56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8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7363945-5786-4ACD-82AA-1B7339FE3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7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240515-27A3-4B32-8FE1-2905CF621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7" y="0"/>
            <a:ext cx="1039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63" y="248911"/>
            <a:ext cx="8154074" cy="636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4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57" y="946304"/>
            <a:ext cx="6759377" cy="505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432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951</Words>
  <Application>Microsoft Office PowerPoint</Application>
  <PresentationFormat>Custom</PresentationFormat>
  <Paragraphs>172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purcell</dc:creator>
  <cp:lastModifiedBy>IM&amp;T</cp:lastModifiedBy>
  <cp:revision>9</cp:revision>
  <dcterms:created xsi:type="dcterms:W3CDTF">2019-05-19T15:16:23Z</dcterms:created>
  <dcterms:modified xsi:type="dcterms:W3CDTF">2019-05-20T03:32:53Z</dcterms:modified>
</cp:coreProperties>
</file>