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37"/>
  </p:notesMasterIdLst>
  <p:sldIdLst>
    <p:sldId id="257" r:id="rId5"/>
    <p:sldId id="380" r:id="rId6"/>
    <p:sldId id="332" r:id="rId7"/>
    <p:sldId id="336" r:id="rId8"/>
    <p:sldId id="379" r:id="rId9"/>
    <p:sldId id="327" r:id="rId10"/>
    <p:sldId id="390" r:id="rId11"/>
    <p:sldId id="339" r:id="rId12"/>
    <p:sldId id="391" r:id="rId13"/>
    <p:sldId id="446" r:id="rId14"/>
    <p:sldId id="448" r:id="rId15"/>
    <p:sldId id="389" r:id="rId16"/>
    <p:sldId id="392" r:id="rId17"/>
    <p:sldId id="394" r:id="rId18"/>
    <p:sldId id="439" r:id="rId19"/>
    <p:sldId id="434" r:id="rId20"/>
    <p:sldId id="435" r:id="rId21"/>
    <p:sldId id="382" r:id="rId22"/>
    <p:sldId id="440" r:id="rId23"/>
    <p:sldId id="413" r:id="rId24"/>
    <p:sldId id="423" r:id="rId25"/>
    <p:sldId id="393" r:id="rId26"/>
    <p:sldId id="432" r:id="rId27"/>
    <p:sldId id="445" r:id="rId28"/>
    <p:sldId id="442" r:id="rId29"/>
    <p:sldId id="441" r:id="rId30"/>
    <p:sldId id="443" r:id="rId31"/>
    <p:sldId id="444" r:id="rId32"/>
    <p:sldId id="362" r:id="rId33"/>
    <p:sldId id="431" r:id="rId34"/>
    <p:sldId id="436" r:id="rId35"/>
    <p:sldId id="437" r:id="rId36"/>
  </p:sldIdLst>
  <p:sldSz cx="9144000" cy="6858000" type="screen4x3"/>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ff Bembrick" initials="JB" lastIdx="1" clrIdx="0">
    <p:extLst>
      <p:ext uri="{19B8F6BF-5375-455C-9EA6-DF929625EA0E}">
        <p15:presenceInfo xmlns:p15="http://schemas.microsoft.com/office/powerpoint/2012/main" userId="S-1-5-21-225371504-4195268100-1061824636-128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2F0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77" autoAdjust="0"/>
    <p:restoredTop sz="90678" autoAdjust="0"/>
  </p:normalViewPr>
  <p:slideViewPr>
    <p:cSldViewPr snapToGrid="0">
      <p:cViewPr varScale="1">
        <p:scale>
          <a:sx n="95" d="100"/>
          <a:sy n="95" d="100"/>
        </p:scale>
        <p:origin x="204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1958573F-8595-453C-8406-D50EC135195E}" type="datetimeFigureOut">
              <a:rPr lang="en-US" smtClean="0"/>
              <a:t>10/29/2018</a:t>
            </a:fld>
            <a:endParaRPr lang="en-US"/>
          </a:p>
        </p:txBody>
      </p:sp>
      <p:sp>
        <p:nvSpPr>
          <p:cNvPr id="4" name="Slide Image Placeholder 3"/>
          <p:cNvSpPr>
            <a:spLocks noGrp="1" noRot="1" noChangeAspect="1"/>
          </p:cNvSpPr>
          <p:nvPr>
            <p:ph type="sldImg" idx="2"/>
          </p:nvPr>
        </p:nvSpPr>
        <p:spPr>
          <a:xfrm>
            <a:off x="1147763" y="1233488"/>
            <a:ext cx="4440237" cy="33289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BCC255F2-4214-40BA-B6B8-9E9661B4565D}" type="slidenum">
              <a:rPr lang="en-US" smtClean="0"/>
              <a:t>‹#›</a:t>
            </a:fld>
            <a:endParaRPr lang="en-US"/>
          </a:p>
        </p:txBody>
      </p:sp>
    </p:spTree>
    <p:extLst>
      <p:ext uri="{BB962C8B-B14F-4D97-AF65-F5344CB8AC3E}">
        <p14:creationId xmlns:p14="http://schemas.microsoft.com/office/powerpoint/2010/main" val="3139067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1225" y="1330325"/>
            <a:ext cx="4792663" cy="35941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30C9B7A9-7CF8-48A2-8D04-4944A0D80868}" type="slidenum">
              <a:rPr lang="en-AU" smtClean="0"/>
              <a:t>1</a:t>
            </a:fld>
            <a:endParaRPr lang="en-AU"/>
          </a:p>
        </p:txBody>
      </p:sp>
    </p:spTree>
    <p:extLst>
      <p:ext uri="{BB962C8B-B14F-4D97-AF65-F5344CB8AC3E}">
        <p14:creationId xmlns:p14="http://schemas.microsoft.com/office/powerpoint/2010/main" val="2310208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7763" y="1233488"/>
            <a:ext cx="4440237" cy="3328987"/>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0C9B7A9-7CF8-48A2-8D04-4944A0D80868}" type="slidenum">
              <a:rPr lang="en-AU" smtClean="0"/>
              <a:t>14</a:t>
            </a:fld>
            <a:endParaRPr lang="en-AU"/>
          </a:p>
        </p:txBody>
      </p:sp>
    </p:spTree>
    <p:extLst>
      <p:ext uri="{BB962C8B-B14F-4D97-AF65-F5344CB8AC3E}">
        <p14:creationId xmlns:p14="http://schemas.microsoft.com/office/powerpoint/2010/main" val="4083882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7763" y="1233488"/>
            <a:ext cx="4440237" cy="3328987"/>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0C9B7A9-7CF8-48A2-8D04-4944A0D80868}" type="slidenum">
              <a:rPr lang="en-AU" smtClean="0"/>
              <a:t>15</a:t>
            </a:fld>
            <a:endParaRPr lang="en-AU"/>
          </a:p>
        </p:txBody>
      </p:sp>
    </p:spTree>
    <p:extLst>
      <p:ext uri="{BB962C8B-B14F-4D97-AF65-F5344CB8AC3E}">
        <p14:creationId xmlns:p14="http://schemas.microsoft.com/office/powerpoint/2010/main" val="2196544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7763" y="1233488"/>
            <a:ext cx="4440237" cy="33289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0C9B7A9-7CF8-48A2-8D04-4944A0D80868}" type="slidenum">
              <a:rPr lang="en-AU" smtClean="0"/>
              <a:t>16</a:t>
            </a:fld>
            <a:endParaRPr lang="en-AU"/>
          </a:p>
        </p:txBody>
      </p:sp>
    </p:spTree>
    <p:extLst>
      <p:ext uri="{BB962C8B-B14F-4D97-AF65-F5344CB8AC3E}">
        <p14:creationId xmlns:p14="http://schemas.microsoft.com/office/powerpoint/2010/main" val="4063430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7763" y="1233488"/>
            <a:ext cx="4440237" cy="3328987"/>
          </a:xfrm>
        </p:spPr>
      </p:sp>
      <p:sp>
        <p:nvSpPr>
          <p:cNvPr id="3" name="Notes Placeholder 2"/>
          <p:cNvSpPr>
            <a:spLocks noGrp="1"/>
          </p:cNvSpPr>
          <p:nvPr>
            <p:ph type="body" idx="1"/>
          </p:nvPr>
        </p:nvSpPr>
        <p:spPr/>
        <p:txBody>
          <a:bodyPr/>
          <a:lstStyle/>
          <a:p>
            <a:r>
              <a:rPr lang="en-GB" dirty="0"/>
              <a:t>Reconsider statement in this slide now that a Development Corridor has been accepted.</a:t>
            </a:r>
          </a:p>
        </p:txBody>
      </p:sp>
      <p:sp>
        <p:nvSpPr>
          <p:cNvPr id="4" name="Slide Number Placeholder 3"/>
          <p:cNvSpPr>
            <a:spLocks noGrp="1"/>
          </p:cNvSpPr>
          <p:nvPr>
            <p:ph type="sldNum" sz="quarter" idx="10"/>
          </p:nvPr>
        </p:nvSpPr>
        <p:spPr/>
        <p:txBody>
          <a:bodyPr/>
          <a:lstStyle/>
          <a:p>
            <a:fld id="{30C9B7A9-7CF8-48A2-8D04-4944A0D80868}" type="slidenum">
              <a:rPr lang="en-AU" smtClean="0"/>
              <a:t>17</a:t>
            </a:fld>
            <a:endParaRPr lang="en-AU"/>
          </a:p>
        </p:txBody>
      </p:sp>
    </p:spTree>
    <p:extLst>
      <p:ext uri="{BB962C8B-B14F-4D97-AF65-F5344CB8AC3E}">
        <p14:creationId xmlns:p14="http://schemas.microsoft.com/office/powerpoint/2010/main" val="4287039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7763" y="1233488"/>
            <a:ext cx="4440237" cy="3328987"/>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0C9B7A9-7CF8-48A2-8D04-4944A0D80868}" type="slidenum">
              <a:rPr lang="en-AU" smtClean="0"/>
              <a:t>19</a:t>
            </a:fld>
            <a:endParaRPr lang="en-AU"/>
          </a:p>
        </p:txBody>
      </p:sp>
    </p:spTree>
    <p:extLst>
      <p:ext uri="{BB962C8B-B14F-4D97-AF65-F5344CB8AC3E}">
        <p14:creationId xmlns:p14="http://schemas.microsoft.com/office/powerpoint/2010/main" val="238618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7763" y="1233488"/>
            <a:ext cx="4440237" cy="3328987"/>
          </a:xfrm>
        </p:spPr>
      </p:sp>
      <p:sp>
        <p:nvSpPr>
          <p:cNvPr id="3" name="Notes Placeholder 2"/>
          <p:cNvSpPr>
            <a:spLocks noGrp="1"/>
          </p:cNvSpPr>
          <p:nvPr>
            <p:ph type="body" idx="1"/>
          </p:nvPr>
        </p:nvSpPr>
        <p:spPr/>
        <p:txBody>
          <a:bodyPr/>
          <a:lstStyle/>
          <a:p>
            <a:r>
              <a:rPr lang="en-GB" dirty="0"/>
              <a:t>Suggest alternative visuals/map</a:t>
            </a:r>
          </a:p>
        </p:txBody>
      </p:sp>
      <p:sp>
        <p:nvSpPr>
          <p:cNvPr id="4" name="Slide Number Placeholder 3"/>
          <p:cNvSpPr>
            <a:spLocks noGrp="1"/>
          </p:cNvSpPr>
          <p:nvPr>
            <p:ph type="sldNum" sz="quarter" idx="10"/>
          </p:nvPr>
        </p:nvSpPr>
        <p:spPr/>
        <p:txBody>
          <a:bodyPr/>
          <a:lstStyle/>
          <a:p>
            <a:fld id="{30C9B7A9-7CF8-48A2-8D04-4944A0D80868}" type="slidenum">
              <a:rPr lang="en-AU" smtClean="0"/>
              <a:t>22</a:t>
            </a:fld>
            <a:endParaRPr lang="en-AU"/>
          </a:p>
        </p:txBody>
      </p:sp>
    </p:spTree>
    <p:extLst>
      <p:ext uri="{BB962C8B-B14F-4D97-AF65-F5344CB8AC3E}">
        <p14:creationId xmlns:p14="http://schemas.microsoft.com/office/powerpoint/2010/main" val="31687268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7763" y="1233488"/>
            <a:ext cx="4440237" cy="3328987"/>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0C9B7A9-7CF8-48A2-8D04-4944A0D80868}" type="slidenum">
              <a:rPr lang="en-AU" smtClean="0"/>
              <a:t>23</a:t>
            </a:fld>
            <a:endParaRPr lang="en-AU"/>
          </a:p>
        </p:txBody>
      </p:sp>
    </p:spTree>
    <p:extLst>
      <p:ext uri="{BB962C8B-B14F-4D97-AF65-F5344CB8AC3E}">
        <p14:creationId xmlns:p14="http://schemas.microsoft.com/office/powerpoint/2010/main" val="26510087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7763" y="1233488"/>
            <a:ext cx="4440237" cy="3328987"/>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0C9B7A9-7CF8-48A2-8D04-4944A0D80868}" type="slidenum">
              <a:rPr lang="en-AU" smtClean="0"/>
              <a:t>24</a:t>
            </a:fld>
            <a:endParaRPr lang="en-AU"/>
          </a:p>
        </p:txBody>
      </p:sp>
    </p:spTree>
    <p:extLst>
      <p:ext uri="{BB962C8B-B14F-4D97-AF65-F5344CB8AC3E}">
        <p14:creationId xmlns:p14="http://schemas.microsoft.com/office/powerpoint/2010/main" val="3170279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7763" y="1233488"/>
            <a:ext cx="4440237" cy="3328987"/>
          </a:xfrm>
        </p:spPr>
      </p:sp>
      <p:sp>
        <p:nvSpPr>
          <p:cNvPr id="3" name="Notes Placeholder 2"/>
          <p:cNvSpPr>
            <a:spLocks noGrp="1"/>
          </p:cNvSpPr>
          <p:nvPr>
            <p:ph type="body" idx="1"/>
          </p:nvPr>
        </p:nvSpPr>
        <p:spPr/>
        <p:txBody>
          <a:bodyPr/>
          <a:lstStyle/>
          <a:p>
            <a:r>
              <a:rPr lang="en-US" dirty="0"/>
              <a:t>Tom to confirm details / numbers.</a:t>
            </a:r>
          </a:p>
        </p:txBody>
      </p:sp>
      <p:sp>
        <p:nvSpPr>
          <p:cNvPr id="4" name="Slide Number Placeholder 3"/>
          <p:cNvSpPr>
            <a:spLocks noGrp="1"/>
          </p:cNvSpPr>
          <p:nvPr>
            <p:ph type="sldNum" sz="quarter" idx="5"/>
          </p:nvPr>
        </p:nvSpPr>
        <p:spPr/>
        <p:txBody>
          <a:bodyPr/>
          <a:lstStyle/>
          <a:p>
            <a:fld id="{BCC255F2-4214-40BA-B6B8-9E9661B4565D}" type="slidenum">
              <a:rPr lang="en-US" smtClean="0"/>
              <a:t>25</a:t>
            </a:fld>
            <a:endParaRPr lang="en-US"/>
          </a:p>
        </p:txBody>
      </p:sp>
    </p:spTree>
    <p:extLst>
      <p:ext uri="{BB962C8B-B14F-4D97-AF65-F5344CB8AC3E}">
        <p14:creationId xmlns:p14="http://schemas.microsoft.com/office/powerpoint/2010/main" val="42646491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7763" y="1233488"/>
            <a:ext cx="4440237" cy="3328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C255F2-4214-40BA-B6B8-9E9661B456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4810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7763" y="1233488"/>
            <a:ext cx="4440237" cy="3328987"/>
          </a:xfrm>
        </p:spPr>
      </p:sp>
      <p:sp>
        <p:nvSpPr>
          <p:cNvPr id="3" name="Notes Placeholder 2"/>
          <p:cNvSpPr>
            <a:spLocks noGrp="1"/>
          </p:cNvSpPr>
          <p:nvPr>
            <p:ph type="body" idx="1"/>
          </p:nvPr>
        </p:nvSpPr>
        <p:spPr/>
        <p:txBody>
          <a:bodyPr/>
          <a:lstStyle/>
          <a:p>
            <a:r>
              <a:rPr lang="en-US" dirty="0"/>
              <a:t>Consider better map</a:t>
            </a:r>
          </a:p>
        </p:txBody>
      </p:sp>
      <p:sp>
        <p:nvSpPr>
          <p:cNvPr id="4" name="Slide Number Placeholder 3"/>
          <p:cNvSpPr>
            <a:spLocks noGrp="1"/>
          </p:cNvSpPr>
          <p:nvPr>
            <p:ph type="sldNum" sz="quarter" idx="5"/>
          </p:nvPr>
        </p:nvSpPr>
        <p:spPr/>
        <p:txBody>
          <a:bodyPr/>
          <a:lstStyle/>
          <a:p>
            <a:fld id="{BCC255F2-4214-40BA-B6B8-9E9661B4565D}" type="slidenum">
              <a:rPr lang="en-US" smtClean="0"/>
              <a:t>5</a:t>
            </a:fld>
            <a:endParaRPr lang="en-US"/>
          </a:p>
        </p:txBody>
      </p:sp>
    </p:spTree>
    <p:extLst>
      <p:ext uri="{BB962C8B-B14F-4D97-AF65-F5344CB8AC3E}">
        <p14:creationId xmlns:p14="http://schemas.microsoft.com/office/powerpoint/2010/main" val="33850493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7763" y="1233488"/>
            <a:ext cx="4440237" cy="3328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C255F2-4214-40BA-B6B8-9E9661B4565D}" type="slidenum">
              <a:rPr lang="en-US" smtClean="0"/>
              <a:t>32</a:t>
            </a:fld>
            <a:endParaRPr lang="en-US"/>
          </a:p>
        </p:txBody>
      </p:sp>
    </p:spTree>
    <p:extLst>
      <p:ext uri="{BB962C8B-B14F-4D97-AF65-F5344CB8AC3E}">
        <p14:creationId xmlns:p14="http://schemas.microsoft.com/office/powerpoint/2010/main" val="2402456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CC255F2-4214-40BA-B6B8-9E9661B4565D}" type="slidenum">
              <a:rPr lang="en-US" smtClean="0"/>
              <a:t>6</a:t>
            </a:fld>
            <a:endParaRPr lang="en-US"/>
          </a:p>
        </p:txBody>
      </p:sp>
    </p:spTree>
    <p:extLst>
      <p:ext uri="{BB962C8B-B14F-4D97-AF65-F5344CB8AC3E}">
        <p14:creationId xmlns:p14="http://schemas.microsoft.com/office/powerpoint/2010/main" val="3341452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7763" y="1233488"/>
            <a:ext cx="4440237" cy="3328987"/>
          </a:xfrm>
        </p:spPr>
      </p:sp>
      <p:sp>
        <p:nvSpPr>
          <p:cNvPr id="3" name="Notes Placeholder 2"/>
          <p:cNvSpPr>
            <a:spLocks noGrp="1"/>
          </p:cNvSpPr>
          <p:nvPr>
            <p:ph type="body" idx="1"/>
          </p:nvPr>
        </p:nvSpPr>
        <p:spPr/>
        <p:txBody>
          <a:bodyPr/>
          <a:lstStyle/>
          <a:p>
            <a:r>
              <a:rPr lang="en-US" dirty="0"/>
              <a:t>Include original map (this one is just screenshot from Recommendation Report.</a:t>
            </a:r>
          </a:p>
        </p:txBody>
      </p:sp>
      <p:sp>
        <p:nvSpPr>
          <p:cNvPr id="4" name="Slide Number Placeholder 3"/>
          <p:cNvSpPr>
            <a:spLocks noGrp="1"/>
          </p:cNvSpPr>
          <p:nvPr>
            <p:ph type="sldNum" sz="quarter" idx="5"/>
          </p:nvPr>
        </p:nvSpPr>
        <p:spPr/>
        <p:txBody>
          <a:bodyPr/>
          <a:lstStyle/>
          <a:p>
            <a:fld id="{BCC255F2-4214-40BA-B6B8-9E9661B4565D}" type="slidenum">
              <a:rPr lang="en-US" smtClean="0"/>
              <a:t>8</a:t>
            </a:fld>
            <a:endParaRPr lang="en-US"/>
          </a:p>
        </p:txBody>
      </p:sp>
    </p:spTree>
    <p:extLst>
      <p:ext uri="{BB962C8B-B14F-4D97-AF65-F5344CB8AC3E}">
        <p14:creationId xmlns:p14="http://schemas.microsoft.com/office/powerpoint/2010/main" val="3223709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7763" y="1233488"/>
            <a:ext cx="4440237" cy="3328987"/>
          </a:xfrm>
        </p:spPr>
      </p:sp>
      <p:sp>
        <p:nvSpPr>
          <p:cNvPr id="3" name="Notes Placeholder 2"/>
          <p:cNvSpPr>
            <a:spLocks noGrp="1"/>
          </p:cNvSpPr>
          <p:nvPr>
            <p:ph type="body" idx="1"/>
          </p:nvPr>
        </p:nvSpPr>
        <p:spPr/>
        <p:txBody>
          <a:bodyPr/>
          <a:lstStyle/>
          <a:p>
            <a:r>
              <a:rPr lang="en-US" dirty="0">
                <a:highlight>
                  <a:srgbClr val="FFFF00"/>
                </a:highlight>
              </a:rPr>
              <a:t>Check biodiversity </a:t>
            </a:r>
            <a:r>
              <a:rPr lang="en-US" dirty="0">
                <a:solidFill>
                  <a:srgbClr val="FF0000"/>
                </a:solidFill>
                <a:highlight>
                  <a:srgbClr val="FFFF00"/>
                </a:highlight>
              </a:rPr>
              <a:t>numbers are consistent with DPE Recommendation </a:t>
            </a:r>
            <a:r>
              <a:rPr lang="en-US" dirty="0">
                <a:highlight>
                  <a:srgbClr val="FFFF00"/>
                </a:highlight>
              </a:rPr>
              <a:t>Report (currently different)</a:t>
            </a:r>
          </a:p>
        </p:txBody>
      </p:sp>
      <p:sp>
        <p:nvSpPr>
          <p:cNvPr id="4" name="Slide Number Placeholder 3"/>
          <p:cNvSpPr>
            <a:spLocks noGrp="1"/>
          </p:cNvSpPr>
          <p:nvPr>
            <p:ph type="sldNum" sz="quarter" idx="5"/>
          </p:nvPr>
        </p:nvSpPr>
        <p:spPr/>
        <p:txBody>
          <a:bodyPr/>
          <a:lstStyle/>
          <a:p>
            <a:fld id="{BCC255F2-4214-40BA-B6B8-9E9661B4565D}" type="slidenum">
              <a:rPr lang="en-US" smtClean="0"/>
              <a:t>9</a:t>
            </a:fld>
            <a:endParaRPr lang="en-US"/>
          </a:p>
        </p:txBody>
      </p:sp>
    </p:spTree>
    <p:extLst>
      <p:ext uri="{BB962C8B-B14F-4D97-AF65-F5344CB8AC3E}">
        <p14:creationId xmlns:p14="http://schemas.microsoft.com/office/powerpoint/2010/main" val="4194027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7763" y="1233488"/>
            <a:ext cx="4440237" cy="3328987"/>
          </a:xfrm>
        </p:spPr>
      </p:sp>
      <p:sp>
        <p:nvSpPr>
          <p:cNvPr id="3" name="Notes Placeholder 2"/>
          <p:cNvSpPr>
            <a:spLocks noGrp="1"/>
          </p:cNvSpPr>
          <p:nvPr>
            <p:ph type="body" idx="1"/>
          </p:nvPr>
        </p:nvSpPr>
        <p:spPr/>
        <p:txBody>
          <a:bodyPr/>
          <a:lstStyle/>
          <a:p>
            <a:r>
              <a:rPr lang="en-US" dirty="0">
                <a:highlight>
                  <a:srgbClr val="FFFF00"/>
                </a:highlight>
              </a:rPr>
              <a:t>Check biodiversity </a:t>
            </a:r>
            <a:r>
              <a:rPr lang="en-US" dirty="0">
                <a:solidFill>
                  <a:srgbClr val="FF0000"/>
                </a:solidFill>
                <a:highlight>
                  <a:srgbClr val="FFFF00"/>
                </a:highlight>
              </a:rPr>
              <a:t>numbers are consistent with DPE Recommendation </a:t>
            </a:r>
            <a:r>
              <a:rPr lang="en-US" dirty="0">
                <a:highlight>
                  <a:srgbClr val="FFFF00"/>
                </a:highlight>
              </a:rPr>
              <a:t>Report (currently different)</a:t>
            </a:r>
          </a:p>
        </p:txBody>
      </p:sp>
      <p:sp>
        <p:nvSpPr>
          <p:cNvPr id="4" name="Slide Number Placeholder 3"/>
          <p:cNvSpPr>
            <a:spLocks noGrp="1"/>
          </p:cNvSpPr>
          <p:nvPr>
            <p:ph type="sldNum" sz="quarter" idx="5"/>
          </p:nvPr>
        </p:nvSpPr>
        <p:spPr/>
        <p:txBody>
          <a:bodyPr/>
          <a:lstStyle/>
          <a:p>
            <a:fld id="{BCC255F2-4214-40BA-B6B8-9E9661B4565D}" type="slidenum">
              <a:rPr lang="en-US" smtClean="0"/>
              <a:t>10</a:t>
            </a:fld>
            <a:endParaRPr lang="en-US"/>
          </a:p>
        </p:txBody>
      </p:sp>
    </p:spTree>
    <p:extLst>
      <p:ext uri="{BB962C8B-B14F-4D97-AF65-F5344CB8AC3E}">
        <p14:creationId xmlns:p14="http://schemas.microsoft.com/office/powerpoint/2010/main" val="3778824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7763" y="1233488"/>
            <a:ext cx="4440237" cy="3328987"/>
          </a:xfrm>
        </p:spPr>
      </p:sp>
      <p:sp>
        <p:nvSpPr>
          <p:cNvPr id="3" name="Notes Placeholder 2"/>
          <p:cNvSpPr>
            <a:spLocks noGrp="1"/>
          </p:cNvSpPr>
          <p:nvPr>
            <p:ph type="body" idx="1"/>
          </p:nvPr>
        </p:nvSpPr>
        <p:spPr/>
        <p:txBody>
          <a:bodyPr/>
          <a:lstStyle/>
          <a:p>
            <a:r>
              <a:rPr lang="en-US" dirty="0">
                <a:highlight>
                  <a:srgbClr val="FFFF00"/>
                </a:highlight>
              </a:rPr>
              <a:t>Check biodiversity </a:t>
            </a:r>
            <a:r>
              <a:rPr lang="en-US" dirty="0">
                <a:solidFill>
                  <a:srgbClr val="FF0000"/>
                </a:solidFill>
                <a:highlight>
                  <a:srgbClr val="FFFF00"/>
                </a:highlight>
              </a:rPr>
              <a:t>numbers are consistent with DPE Recommendation </a:t>
            </a:r>
            <a:r>
              <a:rPr lang="en-US" dirty="0">
                <a:highlight>
                  <a:srgbClr val="FFFF00"/>
                </a:highlight>
              </a:rPr>
              <a:t>Report (currently different)</a:t>
            </a:r>
          </a:p>
        </p:txBody>
      </p:sp>
      <p:sp>
        <p:nvSpPr>
          <p:cNvPr id="4" name="Slide Number Placeholder 3"/>
          <p:cNvSpPr>
            <a:spLocks noGrp="1"/>
          </p:cNvSpPr>
          <p:nvPr>
            <p:ph type="sldNum" sz="quarter" idx="5"/>
          </p:nvPr>
        </p:nvSpPr>
        <p:spPr/>
        <p:txBody>
          <a:bodyPr/>
          <a:lstStyle/>
          <a:p>
            <a:fld id="{BCC255F2-4214-40BA-B6B8-9E9661B4565D}" type="slidenum">
              <a:rPr lang="en-US" smtClean="0"/>
              <a:t>11</a:t>
            </a:fld>
            <a:endParaRPr lang="en-US"/>
          </a:p>
        </p:txBody>
      </p:sp>
    </p:spTree>
    <p:extLst>
      <p:ext uri="{BB962C8B-B14F-4D97-AF65-F5344CB8AC3E}">
        <p14:creationId xmlns:p14="http://schemas.microsoft.com/office/powerpoint/2010/main" val="2315192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7763" y="1233488"/>
            <a:ext cx="4440237" cy="3328987"/>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0C9B7A9-7CF8-48A2-8D04-4944A0D80868}" type="slidenum">
              <a:rPr lang="en-AU" smtClean="0"/>
              <a:t>12</a:t>
            </a:fld>
            <a:endParaRPr lang="en-AU"/>
          </a:p>
        </p:txBody>
      </p:sp>
    </p:spTree>
    <p:extLst>
      <p:ext uri="{BB962C8B-B14F-4D97-AF65-F5344CB8AC3E}">
        <p14:creationId xmlns:p14="http://schemas.microsoft.com/office/powerpoint/2010/main" val="3658674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7763" y="1233488"/>
            <a:ext cx="4440237" cy="3328987"/>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0C9B7A9-7CF8-48A2-8D04-4944A0D80868}" type="slidenum">
              <a:rPr lang="en-AU" smtClean="0"/>
              <a:t>13</a:t>
            </a:fld>
            <a:endParaRPr lang="en-AU"/>
          </a:p>
        </p:txBody>
      </p:sp>
    </p:spTree>
    <p:extLst>
      <p:ext uri="{BB962C8B-B14F-4D97-AF65-F5344CB8AC3E}">
        <p14:creationId xmlns:p14="http://schemas.microsoft.com/office/powerpoint/2010/main" val="2182714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C97F183-C10E-4805-8320-799A26383EFE}" type="datetimeFigureOut">
              <a:rPr lang="en-US" smtClean="0"/>
              <a:t>10/29/2018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30543A-A1DE-4980-A27A-D9A13C8D62FF}" type="slidenum">
              <a:rPr lang="en-US" smtClean="0"/>
              <a:t>‹#›</a:t>
            </a:fld>
            <a:endParaRPr lang="en-US"/>
          </a:p>
        </p:txBody>
      </p:sp>
    </p:spTree>
    <p:extLst>
      <p:ext uri="{BB962C8B-B14F-4D97-AF65-F5344CB8AC3E}">
        <p14:creationId xmlns:p14="http://schemas.microsoft.com/office/powerpoint/2010/main" val="2699725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97F183-C10E-4805-8320-799A26383EFE}" type="datetimeFigureOut">
              <a:rPr lang="en-US" smtClean="0"/>
              <a:t>10/29/2018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30543A-A1DE-4980-A27A-D9A13C8D62FF}" type="slidenum">
              <a:rPr lang="en-US" smtClean="0"/>
              <a:t>‹#›</a:t>
            </a:fld>
            <a:endParaRPr lang="en-US"/>
          </a:p>
        </p:txBody>
      </p:sp>
    </p:spTree>
    <p:extLst>
      <p:ext uri="{BB962C8B-B14F-4D97-AF65-F5344CB8AC3E}">
        <p14:creationId xmlns:p14="http://schemas.microsoft.com/office/powerpoint/2010/main" val="600825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97F183-C10E-4805-8320-799A26383EFE}" type="datetimeFigureOut">
              <a:rPr lang="en-US" smtClean="0"/>
              <a:t>10/29/2018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30543A-A1DE-4980-A27A-D9A13C8D62FF}" type="slidenum">
              <a:rPr lang="en-US" smtClean="0"/>
              <a:t>‹#›</a:t>
            </a:fld>
            <a:endParaRPr lang="en-US"/>
          </a:p>
        </p:txBody>
      </p:sp>
    </p:spTree>
    <p:extLst>
      <p:ext uri="{BB962C8B-B14F-4D97-AF65-F5344CB8AC3E}">
        <p14:creationId xmlns:p14="http://schemas.microsoft.com/office/powerpoint/2010/main" val="1480851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97F183-C10E-4805-8320-799A26383EFE}" type="datetimeFigureOut">
              <a:rPr lang="en-US" smtClean="0"/>
              <a:t>10/29/2018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30543A-A1DE-4980-A27A-D9A13C8D62FF}" type="slidenum">
              <a:rPr lang="en-US" smtClean="0"/>
              <a:t>‹#›</a:t>
            </a:fld>
            <a:endParaRPr lang="en-US"/>
          </a:p>
        </p:txBody>
      </p:sp>
    </p:spTree>
    <p:extLst>
      <p:ext uri="{BB962C8B-B14F-4D97-AF65-F5344CB8AC3E}">
        <p14:creationId xmlns:p14="http://schemas.microsoft.com/office/powerpoint/2010/main" val="1299873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C97F183-C10E-4805-8320-799A26383EFE}" type="datetimeFigureOut">
              <a:rPr lang="en-US" smtClean="0"/>
              <a:t>10/29/2018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30543A-A1DE-4980-A27A-D9A13C8D62FF}" type="slidenum">
              <a:rPr lang="en-US" smtClean="0"/>
              <a:t>‹#›</a:t>
            </a:fld>
            <a:endParaRPr lang="en-US"/>
          </a:p>
        </p:txBody>
      </p:sp>
    </p:spTree>
    <p:extLst>
      <p:ext uri="{BB962C8B-B14F-4D97-AF65-F5344CB8AC3E}">
        <p14:creationId xmlns:p14="http://schemas.microsoft.com/office/powerpoint/2010/main" val="2880798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C97F183-C10E-4805-8320-799A26383EFE}" type="datetimeFigureOut">
              <a:rPr lang="en-US" smtClean="0"/>
              <a:t>10/29/2018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30543A-A1DE-4980-A27A-D9A13C8D62FF}" type="slidenum">
              <a:rPr lang="en-US" smtClean="0"/>
              <a:t>‹#›</a:t>
            </a:fld>
            <a:endParaRPr lang="en-US"/>
          </a:p>
        </p:txBody>
      </p:sp>
    </p:spTree>
    <p:extLst>
      <p:ext uri="{BB962C8B-B14F-4D97-AF65-F5344CB8AC3E}">
        <p14:creationId xmlns:p14="http://schemas.microsoft.com/office/powerpoint/2010/main" val="3855718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C97F183-C10E-4805-8320-799A26383EFE}" type="datetimeFigureOut">
              <a:rPr lang="en-US" smtClean="0"/>
              <a:t>10/29/2018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30543A-A1DE-4980-A27A-D9A13C8D62FF}" type="slidenum">
              <a:rPr lang="en-US" smtClean="0"/>
              <a:t>‹#›</a:t>
            </a:fld>
            <a:endParaRPr lang="en-US"/>
          </a:p>
        </p:txBody>
      </p:sp>
    </p:spTree>
    <p:extLst>
      <p:ext uri="{BB962C8B-B14F-4D97-AF65-F5344CB8AC3E}">
        <p14:creationId xmlns:p14="http://schemas.microsoft.com/office/powerpoint/2010/main" val="852638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C97F183-C10E-4805-8320-799A26383EFE}" type="datetimeFigureOut">
              <a:rPr lang="en-US" smtClean="0"/>
              <a:t>10/29/2018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30543A-A1DE-4980-A27A-D9A13C8D62FF}" type="slidenum">
              <a:rPr lang="en-US" smtClean="0"/>
              <a:t>‹#›</a:t>
            </a:fld>
            <a:endParaRPr lang="en-US"/>
          </a:p>
        </p:txBody>
      </p:sp>
    </p:spTree>
    <p:extLst>
      <p:ext uri="{BB962C8B-B14F-4D97-AF65-F5344CB8AC3E}">
        <p14:creationId xmlns:p14="http://schemas.microsoft.com/office/powerpoint/2010/main" val="1798498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97F183-C10E-4805-8320-799A26383EFE}" type="datetimeFigureOut">
              <a:rPr lang="en-US" smtClean="0"/>
              <a:t>10/29/2018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30543A-A1DE-4980-A27A-D9A13C8D62FF}" type="slidenum">
              <a:rPr lang="en-US" smtClean="0"/>
              <a:t>‹#›</a:t>
            </a:fld>
            <a:endParaRPr lang="en-US"/>
          </a:p>
        </p:txBody>
      </p:sp>
    </p:spTree>
    <p:extLst>
      <p:ext uri="{BB962C8B-B14F-4D97-AF65-F5344CB8AC3E}">
        <p14:creationId xmlns:p14="http://schemas.microsoft.com/office/powerpoint/2010/main" val="4036836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C97F183-C10E-4805-8320-799A26383EFE}" type="datetimeFigureOut">
              <a:rPr lang="en-US" smtClean="0"/>
              <a:t>10/29/2018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30543A-A1DE-4980-A27A-D9A13C8D62FF}" type="slidenum">
              <a:rPr lang="en-US" smtClean="0"/>
              <a:t>‹#›</a:t>
            </a:fld>
            <a:endParaRPr lang="en-US"/>
          </a:p>
        </p:txBody>
      </p:sp>
    </p:spTree>
    <p:extLst>
      <p:ext uri="{BB962C8B-B14F-4D97-AF65-F5344CB8AC3E}">
        <p14:creationId xmlns:p14="http://schemas.microsoft.com/office/powerpoint/2010/main" val="1019437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C97F183-C10E-4805-8320-799A26383EFE}" type="datetimeFigureOut">
              <a:rPr lang="en-US" smtClean="0"/>
              <a:t>10/29/2018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30543A-A1DE-4980-A27A-D9A13C8D62FF}" type="slidenum">
              <a:rPr lang="en-US" smtClean="0"/>
              <a:t>‹#›</a:t>
            </a:fld>
            <a:endParaRPr lang="en-US"/>
          </a:p>
        </p:txBody>
      </p:sp>
    </p:spTree>
    <p:extLst>
      <p:ext uri="{BB962C8B-B14F-4D97-AF65-F5344CB8AC3E}">
        <p14:creationId xmlns:p14="http://schemas.microsoft.com/office/powerpoint/2010/main" val="2845092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97F183-C10E-4805-8320-799A26383EFE}" type="datetimeFigureOut">
              <a:rPr lang="en-US" smtClean="0"/>
              <a:t>10/29/2018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30543A-A1DE-4980-A27A-D9A13C8D62FF}" type="slidenum">
              <a:rPr lang="en-US" smtClean="0"/>
              <a:t>‹#›</a:t>
            </a:fld>
            <a:endParaRPr lang="en-US"/>
          </a:p>
        </p:txBody>
      </p:sp>
    </p:spTree>
    <p:extLst>
      <p:ext uri="{BB962C8B-B14F-4D97-AF65-F5344CB8AC3E}">
        <p14:creationId xmlns:p14="http://schemas.microsoft.com/office/powerpoint/2010/main" val="11464788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PNG"/><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JPG"/></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B7AA56-4534-4CAF-97D4-B9E15A823A23}"/>
              </a:ext>
            </a:extLst>
          </p:cNvPr>
          <p:cNvPicPr>
            <a:picLocks noChangeAspect="1"/>
          </p:cNvPicPr>
          <p:nvPr/>
        </p:nvPicPr>
        <p:blipFill rotWithShape="1">
          <a:blip r:embed="rId3"/>
          <a:srcRect l="6560" t="3204" r="20043"/>
          <a:stretch/>
        </p:blipFill>
        <p:spPr>
          <a:xfrm>
            <a:off x="4" y="2"/>
            <a:ext cx="9143999" cy="6857999"/>
          </a:xfrm>
          <a:prstGeom prst="rect">
            <a:avLst/>
          </a:prstGeom>
        </p:spPr>
      </p:pic>
      <p:sp>
        <p:nvSpPr>
          <p:cNvPr id="2" name="Title 1"/>
          <p:cNvSpPr>
            <a:spLocks noGrp="1"/>
          </p:cNvSpPr>
          <p:nvPr>
            <p:ph type="ctrTitle"/>
          </p:nvPr>
        </p:nvSpPr>
        <p:spPr>
          <a:xfrm>
            <a:off x="-4" y="5555226"/>
            <a:ext cx="9143999" cy="1302776"/>
          </a:xfrm>
          <a:solidFill>
            <a:srgbClr val="FFFFFF">
              <a:alpha val="80000"/>
            </a:srgbClr>
          </a:solidFill>
          <a:ln>
            <a:noFill/>
          </a:ln>
        </p:spPr>
        <p:txBody>
          <a:bodyPr>
            <a:normAutofit/>
          </a:bodyPr>
          <a:lstStyle/>
          <a:p>
            <a:r>
              <a:rPr lang="en-AU" sz="4800" b="1" dirty="0">
                <a:solidFill>
                  <a:schemeClr val="accent1"/>
                </a:solidFill>
              </a:rPr>
              <a:t>Modification 1 – IPC Meeting </a:t>
            </a:r>
            <a:br>
              <a:rPr lang="en-AU" sz="4800" b="1" dirty="0">
                <a:solidFill>
                  <a:schemeClr val="accent1"/>
                </a:solidFill>
              </a:rPr>
            </a:br>
            <a:r>
              <a:rPr lang="en-AU" sz="2000" b="1" dirty="0">
                <a:solidFill>
                  <a:schemeClr val="accent1"/>
                </a:solidFill>
              </a:rPr>
              <a:t> 29</a:t>
            </a:r>
            <a:r>
              <a:rPr lang="en-AU" sz="2000" b="1" baseline="30000" dirty="0">
                <a:solidFill>
                  <a:schemeClr val="accent1"/>
                </a:solidFill>
              </a:rPr>
              <a:t>th</a:t>
            </a:r>
            <a:r>
              <a:rPr lang="en-AU" sz="2000" b="1" dirty="0">
                <a:solidFill>
                  <a:schemeClr val="accent1"/>
                </a:solidFill>
              </a:rPr>
              <a:t> October 2018</a:t>
            </a:r>
          </a:p>
        </p:txBody>
      </p:sp>
      <p:pic>
        <p:nvPicPr>
          <p:cNvPr id="8"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6080" y="2"/>
            <a:ext cx="3677923" cy="1121435"/>
          </a:xfrm>
          <a:prstGeom prst="rect">
            <a:avLst/>
          </a:prstGeom>
          <a:solidFill>
            <a:schemeClr val="accent1"/>
          </a:solidFill>
        </p:spPr>
      </p:pic>
    </p:spTree>
    <p:extLst>
      <p:ext uri="{BB962C8B-B14F-4D97-AF65-F5344CB8AC3E}">
        <p14:creationId xmlns:p14="http://schemas.microsoft.com/office/powerpoint/2010/main" val="2857747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5254B8C-57C6-4331-B110-33701C9D5772}"/>
              </a:ext>
            </a:extLst>
          </p:cNvPr>
          <p:cNvPicPr>
            <a:picLocks noChangeAspect="1"/>
          </p:cNvPicPr>
          <p:nvPr/>
        </p:nvPicPr>
        <p:blipFill rotWithShape="1">
          <a:blip r:embed="rId3"/>
          <a:srcRect l="2799" t="4876"/>
          <a:stretch/>
        </p:blipFill>
        <p:spPr>
          <a:xfrm>
            <a:off x="5201860" y="3973366"/>
            <a:ext cx="3313489" cy="2458998"/>
          </a:xfrm>
          <a:prstGeom prst="rect">
            <a:avLst/>
          </a:prstGeom>
        </p:spPr>
      </p:pic>
      <p:sp>
        <p:nvSpPr>
          <p:cNvPr id="4" name="Slide Number Placeholder 3"/>
          <p:cNvSpPr>
            <a:spLocks noGrp="1"/>
          </p:cNvSpPr>
          <p:nvPr>
            <p:ph type="sldNum" sz="quarter" idx="12"/>
          </p:nvPr>
        </p:nvSpPr>
        <p:spPr>
          <a:xfrm>
            <a:off x="6457950" y="6356351"/>
            <a:ext cx="2057400" cy="365125"/>
          </a:xfrm>
        </p:spPr>
        <p:txBody>
          <a:bodyPr/>
          <a:lstStyle/>
          <a:p>
            <a:fld id="{A3D10E25-67BB-46E0-9921-FB11B1002400}" type="slidenum">
              <a:rPr lang="en-AU" smtClean="0"/>
              <a:t>10</a:t>
            </a:fld>
            <a:endParaRPr lang="en-AU"/>
          </a:p>
        </p:txBody>
      </p:sp>
      <p:cxnSp>
        <p:nvCxnSpPr>
          <p:cNvPr id="5" name="Straight Connector 4"/>
          <p:cNvCxnSpPr/>
          <p:nvPr/>
        </p:nvCxnSpPr>
        <p:spPr>
          <a:xfrm flipV="1">
            <a:off x="632751" y="830911"/>
            <a:ext cx="7886700" cy="2286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CC9D6EF1-8113-4D4F-8D47-6A6D533FFD60}"/>
              </a:ext>
            </a:extLst>
          </p:cNvPr>
          <p:cNvSpPr txBox="1">
            <a:spLocks/>
          </p:cNvSpPr>
          <p:nvPr/>
        </p:nvSpPr>
        <p:spPr>
          <a:xfrm>
            <a:off x="566453" y="279440"/>
            <a:ext cx="8577547" cy="574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3200" b="1" dirty="0">
                <a:solidFill>
                  <a:schemeClr val="accent5"/>
                </a:solidFill>
              </a:rPr>
              <a:t>                 Mod 1 – Internal Road and Hardstands</a:t>
            </a:r>
          </a:p>
        </p:txBody>
      </p:sp>
      <p:pic>
        <p:nvPicPr>
          <p:cNvPr id="13" name="Picture 12">
            <a:extLst>
              <a:ext uri="{FF2B5EF4-FFF2-40B4-BE49-F238E27FC236}">
                <a16:creationId xmlns:a16="http://schemas.microsoft.com/office/drawing/2014/main" id="{2459A4F9-717C-4CD8-B4D4-B33AE8C0D15D}"/>
              </a:ext>
            </a:extLst>
          </p:cNvPr>
          <p:cNvPicPr>
            <a:picLocks noChangeAspect="1"/>
          </p:cNvPicPr>
          <p:nvPr/>
        </p:nvPicPr>
        <p:blipFill rotWithShape="1">
          <a:blip r:embed="rId4"/>
          <a:srcRect l="2650" t="3127" r="10631" b="5848"/>
          <a:stretch/>
        </p:blipFill>
        <p:spPr>
          <a:xfrm>
            <a:off x="5201860" y="3989424"/>
            <a:ext cx="3313489" cy="2458997"/>
          </a:xfrm>
          <a:prstGeom prst="rect">
            <a:avLst/>
          </a:prstGeom>
        </p:spPr>
      </p:pic>
      <p:pic>
        <p:nvPicPr>
          <p:cNvPr id="17" name="Picture 16">
            <a:extLst>
              <a:ext uri="{FF2B5EF4-FFF2-40B4-BE49-F238E27FC236}">
                <a16:creationId xmlns:a16="http://schemas.microsoft.com/office/drawing/2014/main" id="{920EBDDF-D41D-4378-9F6C-5E3E4D004013}"/>
              </a:ext>
            </a:extLst>
          </p:cNvPr>
          <p:cNvPicPr>
            <a:picLocks noChangeAspect="1"/>
          </p:cNvPicPr>
          <p:nvPr/>
        </p:nvPicPr>
        <p:blipFill rotWithShape="1">
          <a:blip r:embed="rId5"/>
          <a:srcRect r="9405" b="6565"/>
          <a:stretch/>
        </p:blipFill>
        <p:spPr>
          <a:xfrm>
            <a:off x="5201861" y="1179368"/>
            <a:ext cx="3313489" cy="2458997"/>
          </a:xfrm>
          <a:prstGeom prst="rect">
            <a:avLst/>
          </a:prstGeom>
        </p:spPr>
      </p:pic>
      <p:pic>
        <p:nvPicPr>
          <p:cNvPr id="18" name="Content Placeholder 4">
            <a:extLst>
              <a:ext uri="{FF2B5EF4-FFF2-40B4-BE49-F238E27FC236}">
                <a16:creationId xmlns:a16="http://schemas.microsoft.com/office/drawing/2014/main" id="{44F9E7BD-288F-4798-BBBF-6D456E8BF3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870" y="84105"/>
            <a:ext cx="2269067" cy="691861"/>
          </a:xfrm>
          <a:prstGeom prst="rect">
            <a:avLst/>
          </a:prstGeom>
        </p:spPr>
      </p:pic>
      <p:sp>
        <p:nvSpPr>
          <p:cNvPr id="19" name="Content Placeholder 2">
            <a:extLst>
              <a:ext uri="{FF2B5EF4-FFF2-40B4-BE49-F238E27FC236}">
                <a16:creationId xmlns:a16="http://schemas.microsoft.com/office/drawing/2014/main" id="{0751170B-3767-4EB4-AE72-BE9766E010FC}"/>
              </a:ext>
            </a:extLst>
          </p:cNvPr>
          <p:cNvSpPr>
            <a:spLocks noGrp="1"/>
          </p:cNvSpPr>
          <p:nvPr>
            <p:ph idx="1"/>
          </p:nvPr>
        </p:nvSpPr>
        <p:spPr>
          <a:xfrm>
            <a:off x="566453" y="1131347"/>
            <a:ext cx="4549914" cy="5151524"/>
          </a:xfrm>
        </p:spPr>
        <p:txBody>
          <a:bodyPr>
            <a:noAutofit/>
          </a:bodyPr>
          <a:lstStyle/>
          <a:p>
            <a:pPr marL="0" indent="0">
              <a:lnSpc>
                <a:spcPct val="100000"/>
              </a:lnSpc>
              <a:spcBef>
                <a:spcPts val="1200"/>
              </a:spcBef>
              <a:buNone/>
            </a:pPr>
            <a:r>
              <a:rPr lang="en-AU" sz="1600" u="sng" dirty="0"/>
              <a:t>Updated Vegetation Limit Required</a:t>
            </a:r>
            <a:endParaRPr lang="en-AU" sz="1600" dirty="0"/>
          </a:p>
          <a:p>
            <a:pPr marL="0" indent="0">
              <a:lnSpc>
                <a:spcPct val="100000"/>
              </a:lnSpc>
              <a:spcBef>
                <a:spcPts val="1200"/>
              </a:spcBef>
              <a:buNone/>
            </a:pPr>
            <a:r>
              <a:rPr lang="en-AU" sz="1400" dirty="0"/>
              <a:t>The vegetation limit for the original approval was based on an 8m wide road footprint with minimal consideration for interfaces with wind turbine hardstands and foundations. This design did not consider the engineering or construction impacts that are required to build these roads and hardstands, particularly with respect to the complex terrain.</a:t>
            </a:r>
          </a:p>
          <a:p>
            <a:pPr marL="0" indent="0">
              <a:lnSpc>
                <a:spcPct val="100000"/>
              </a:lnSpc>
              <a:spcBef>
                <a:spcPts val="1200"/>
              </a:spcBef>
              <a:spcAft>
                <a:spcPts val="600"/>
              </a:spcAft>
              <a:buNone/>
            </a:pPr>
            <a:r>
              <a:rPr lang="en-AU" sz="1400" dirty="0"/>
              <a:t>The modified footprint is based on:</a:t>
            </a:r>
          </a:p>
          <a:p>
            <a:pPr>
              <a:lnSpc>
                <a:spcPct val="100000"/>
              </a:lnSpc>
              <a:spcBef>
                <a:spcPts val="0"/>
              </a:spcBef>
              <a:spcAft>
                <a:spcPts val="600"/>
              </a:spcAft>
              <a:buFont typeface="Wingdings" panose="05000000000000000000" pitchFamily="2" charset="2"/>
              <a:buChar char="Ø"/>
            </a:pPr>
            <a:r>
              <a:rPr lang="en-AU" sz="1400" dirty="0"/>
              <a:t>Detailed engineering design for required cut and fill across the site, based on new 0.5m LIDAR contour data</a:t>
            </a:r>
          </a:p>
          <a:p>
            <a:pPr>
              <a:lnSpc>
                <a:spcPct val="100000"/>
              </a:lnSpc>
              <a:spcBef>
                <a:spcPts val="0"/>
              </a:spcBef>
              <a:spcAft>
                <a:spcPts val="600"/>
              </a:spcAft>
              <a:buFont typeface="Wingdings" panose="05000000000000000000" pitchFamily="2" charset="2"/>
              <a:buChar char="Ø"/>
            </a:pPr>
            <a:r>
              <a:rPr lang="en-AU" sz="1400" dirty="0"/>
              <a:t>Consideration for specific wind turbine component lengths and weights</a:t>
            </a:r>
          </a:p>
          <a:p>
            <a:pPr>
              <a:lnSpc>
                <a:spcPct val="100000"/>
              </a:lnSpc>
              <a:spcBef>
                <a:spcPts val="0"/>
              </a:spcBef>
              <a:spcAft>
                <a:spcPts val="600"/>
              </a:spcAft>
              <a:buFont typeface="Wingdings" panose="05000000000000000000" pitchFamily="2" charset="2"/>
              <a:buChar char="Ø"/>
            </a:pPr>
            <a:r>
              <a:rPr lang="en-AU" sz="1400" dirty="0"/>
              <a:t>Optimised routes where approved route was not feasible (i.e. extreme gradients, acute angles, etc.)</a:t>
            </a:r>
          </a:p>
          <a:p>
            <a:pPr>
              <a:lnSpc>
                <a:spcPct val="100000"/>
              </a:lnSpc>
              <a:spcBef>
                <a:spcPts val="0"/>
              </a:spcBef>
              <a:spcAft>
                <a:spcPts val="600"/>
              </a:spcAft>
              <a:buFont typeface="Wingdings" panose="05000000000000000000" pitchFamily="2" charset="2"/>
              <a:buChar char="Ø"/>
            </a:pPr>
            <a:r>
              <a:rPr lang="en-AU" sz="1400" dirty="0"/>
              <a:t> 5.5m road width, 1.5m shoulders, 1m drains (10.5m)</a:t>
            </a:r>
          </a:p>
          <a:p>
            <a:pPr>
              <a:lnSpc>
                <a:spcPct val="100000"/>
              </a:lnSpc>
              <a:spcBef>
                <a:spcPts val="0"/>
              </a:spcBef>
              <a:spcAft>
                <a:spcPts val="600"/>
              </a:spcAft>
              <a:buFont typeface="Wingdings" panose="05000000000000000000" pitchFamily="2" charset="2"/>
              <a:buChar char="Ø"/>
            </a:pPr>
            <a:r>
              <a:rPr lang="en-AU" sz="1400" dirty="0"/>
              <a:t>Increased road width on road bends</a:t>
            </a:r>
          </a:p>
          <a:p>
            <a:pPr>
              <a:lnSpc>
                <a:spcPct val="100000"/>
              </a:lnSpc>
              <a:spcBef>
                <a:spcPts val="0"/>
              </a:spcBef>
              <a:spcAft>
                <a:spcPts val="600"/>
              </a:spcAft>
              <a:buFont typeface="Wingdings" panose="05000000000000000000" pitchFamily="2" charset="2"/>
              <a:buChar char="Ø"/>
            </a:pPr>
            <a:r>
              <a:rPr lang="en-AU" sz="1400" dirty="0"/>
              <a:t>Separate underground cable routes where feasible</a:t>
            </a:r>
          </a:p>
          <a:p>
            <a:pPr>
              <a:lnSpc>
                <a:spcPct val="100000"/>
              </a:lnSpc>
              <a:spcBef>
                <a:spcPts val="0"/>
              </a:spcBef>
              <a:spcAft>
                <a:spcPts val="600"/>
              </a:spcAft>
              <a:buFont typeface="Wingdings" panose="05000000000000000000" pitchFamily="2" charset="2"/>
              <a:buChar char="Ø"/>
            </a:pPr>
            <a:r>
              <a:rPr lang="en-AU" sz="1400" dirty="0"/>
              <a:t>5m temporary construction impact area around all infrastructure (accounts for approx. 30 ha of limit)</a:t>
            </a:r>
          </a:p>
          <a:p>
            <a:pPr>
              <a:lnSpc>
                <a:spcPct val="100000"/>
              </a:lnSpc>
              <a:spcBef>
                <a:spcPts val="1200"/>
              </a:spcBef>
              <a:buFontTx/>
              <a:buChar char="-"/>
            </a:pPr>
            <a:endParaRPr lang="en-AU" sz="1400" dirty="0"/>
          </a:p>
          <a:p>
            <a:pPr>
              <a:lnSpc>
                <a:spcPct val="100000"/>
              </a:lnSpc>
              <a:spcBef>
                <a:spcPts val="1200"/>
              </a:spcBef>
              <a:buFontTx/>
              <a:buChar char="-"/>
            </a:pPr>
            <a:endParaRPr lang="en-AU" sz="1400" dirty="0"/>
          </a:p>
          <a:p>
            <a:pPr>
              <a:lnSpc>
                <a:spcPct val="100000"/>
              </a:lnSpc>
              <a:spcBef>
                <a:spcPts val="1200"/>
              </a:spcBef>
              <a:buFontTx/>
              <a:buChar char="-"/>
            </a:pPr>
            <a:endParaRPr lang="en-AU" sz="1600" dirty="0"/>
          </a:p>
        </p:txBody>
      </p:sp>
      <p:sp>
        <p:nvSpPr>
          <p:cNvPr id="9" name="TextBox 8">
            <a:extLst>
              <a:ext uri="{FF2B5EF4-FFF2-40B4-BE49-F238E27FC236}">
                <a16:creationId xmlns:a16="http://schemas.microsoft.com/office/drawing/2014/main" id="{5C6C807D-734D-4070-AC0D-B18DB6BF4AFF}"/>
              </a:ext>
            </a:extLst>
          </p:cNvPr>
          <p:cNvSpPr txBox="1"/>
          <p:nvPr/>
        </p:nvSpPr>
        <p:spPr>
          <a:xfrm>
            <a:off x="5201860" y="908716"/>
            <a:ext cx="3313489" cy="307777"/>
          </a:xfrm>
          <a:prstGeom prst="rect">
            <a:avLst/>
          </a:prstGeom>
          <a:noFill/>
        </p:spPr>
        <p:txBody>
          <a:bodyPr wrap="square" rtlCol="0">
            <a:spAutoFit/>
          </a:bodyPr>
          <a:lstStyle/>
          <a:p>
            <a:pPr algn="ctr"/>
            <a:r>
              <a:rPr lang="en-AU" sz="1400" dirty="0"/>
              <a:t>Approved Vegetation Footprint</a:t>
            </a:r>
            <a:endParaRPr lang="en-GB" sz="1400" dirty="0"/>
          </a:p>
        </p:txBody>
      </p:sp>
      <p:sp>
        <p:nvSpPr>
          <p:cNvPr id="21" name="TextBox 20">
            <a:extLst>
              <a:ext uri="{FF2B5EF4-FFF2-40B4-BE49-F238E27FC236}">
                <a16:creationId xmlns:a16="http://schemas.microsoft.com/office/drawing/2014/main" id="{C7FA31F1-1414-4278-B631-DE691A500913}"/>
              </a:ext>
            </a:extLst>
          </p:cNvPr>
          <p:cNvSpPr txBox="1"/>
          <p:nvPr/>
        </p:nvSpPr>
        <p:spPr>
          <a:xfrm>
            <a:off x="5201859" y="3681647"/>
            <a:ext cx="3313489" cy="307777"/>
          </a:xfrm>
          <a:prstGeom prst="rect">
            <a:avLst/>
          </a:prstGeom>
          <a:noFill/>
        </p:spPr>
        <p:txBody>
          <a:bodyPr wrap="square" rtlCol="0">
            <a:spAutoFit/>
          </a:bodyPr>
          <a:lstStyle/>
          <a:p>
            <a:pPr algn="ctr"/>
            <a:r>
              <a:rPr lang="en-AU" sz="1400" dirty="0"/>
              <a:t>Mod 1 Vegetation Footprint</a:t>
            </a:r>
            <a:endParaRPr lang="en-GB" sz="1400" dirty="0"/>
          </a:p>
        </p:txBody>
      </p:sp>
      <p:sp>
        <p:nvSpPr>
          <p:cNvPr id="11" name="TextBox 10">
            <a:extLst>
              <a:ext uri="{FF2B5EF4-FFF2-40B4-BE49-F238E27FC236}">
                <a16:creationId xmlns:a16="http://schemas.microsoft.com/office/drawing/2014/main" id="{1BF537B0-1B1D-4FE1-9E09-E0FB8FF19C10}"/>
              </a:ext>
            </a:extLst>
          </p:cNvPr>
          <p:cNvSpPr txBox="1"/>
          <p:nvPr/>
        </p:nvSpPr>
        <p:spPr>
          <a:xfrm>
            <a:off x="7218399" y="3281203"/>
            <a:ext cx="925076" cy="261610"/>
          </a:xfrm>
          <a:prstGeom prst="rect">
            <a:avLst/>
          </a:prstGeom>
          <a:noFill/>
        </p:spPr>
        <p:txBody>
          <a:bodyPr wrap="square" rtlCol="0">
            <a:spAutoFit/>
          </a:bodyPr>
          <a:lstStyle/>
          <a:p>
            <a:pPr algn="ctr"/>
            <a:r>
              <a:rPr lang="en-AU" sz="1050" b="1" dirty="0">
                <a:solidFill>
                  <a:schemeClr val="bg1"/>
                </a:solidFill>
              </a:rPr>
              <a:t>5m contours</a:t>
            </a:r>
            <a:endParaRPr lang="en-GB" sz="1050" b="1" dirty="0">
              <a:solidFill>
                <a:schemeClr val="bg1"/>
              </a:solidFill>
            </a:endParaRPr>
          </a:p>
        </p:txBody>
      </p:sp>
      <p:cxnSp>
        <p:nvCxnSpPr>
          <p:cNvPr id="23" name="Straight Arrow Connector 22">
            <a:extLst>
              <a:ext uri="{FF2B5EF4-FFF2-40B4-BE49-F238E27FC236}">
                <a16:creationId xmlns:a16="http://schemas.microsoft.com/office/drawing/2014/main" id="{CAB38D97-5499-46A9-8BA5-95C417F58073}"/>
              </a:ext>
            </a:extLst>
          </p:cNvPr>
          <p:cNvCxnSpPr>
            <a:cxnSpLocks/>
          </p:cNvCxnSpPr>
          <p:nvPr/>
        </p:nvCxnSpPr>
        <p:spPr>
          <a:xfrm flipH="1" flipV="1">
            <a:off x="7216018" y="3293463"/>
            <a:ext cx="111765" cy="7170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58FBCA0A-5A04-45A0-B32E-AE64D39B183C}"/>
              </a:ext>
            </a:extLst>
          </p:cNvPr>
          <p:cNvSpPr txBox="1"/>
          <p:nvPr/>
        </p:nvSpPr>
        <p:spPr>
          <a:xfrm>
            <a:off x="6108720" y="4539280"/>
            <a:ext cx="779075" cy="109538"/>
          </a:xfrm>
          <a:prstGeom prst="rect">
            <a:avLst/>
          </a:prstGeom>
          <a:solidFill>
            <a:schemeClr val="bg1">
              <a:lumMod val="95000"/>
            </a:schemeClr>
          </a:solidFill>
          <a:ln>
            <a:solidFill>
              <a:schemeClr val="accent2">
                <a:lumMod val="50000"/>
              </a:schemeClr>
            </a:solidFill>
          </a:ln>
        </p:spPr>
        <p:txBody>
          <a:bodyPr wrap="square" lIns="36000" tIns="0" rIns="0" bIns="0" rtlCol="0">
            <a:noAutofit/>
          </a:bodyPr>
          <a:lstStyle/>
          <a:p>
            <a:r>
              <a:rPr lang="en-AU" sz="700" b="1" dirty="0"/>
              <a:t>Underground cable</a:t>
            </a:r>
            <a:endParaRPr lang="en-GB" sz="700" b="1" dirty="0"/>
          </a:p>
        </p:txBody>
      </p:sp>
      <p:cxnSp>
        <p:nvCxnSpPr>
          <p:cNvPr id="49" name="Straight Arrow Connector 48">
            <a:extLst>
              <a:ext uri="{FF2B5EF4-FFF2-40B4-BE49-F238E27FC236}">
                <a16:creationId xmlns:a16="http://schemas.microsoft.com/office/drawing/2014/main" id="{FC541F28-B710-4DF8-93F8-649991D34B27}"/>
              </a:ext>
            </a:extLst>
          </p:cNvPr>
          <p:cNvCxnSpPr>
            <a:cxnSpLocks/>
          </p:cNvCxnSpPr>
          <p:nvPr/>
        </p:nvCxnSpPr>
        <p:spPr>
          <a:xfrm>
            <a:off x="6910410" y="4648818"/>
            <a:ext cx="165097" cy="90606"/>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862A31EE-D811-4F9F-91DA-87A7976127AB}"/>
              </a:ext>
            </a:extLst>
          </p:cNvPr>
          <p:cNvSpPr txBox="1"/>
          <p:nvPr/>
        </p:nvSpPr>
        <p:spPr>
          <a:xfrm>
            <a:off x="5521842" y="5691981"/>
            <a:ext cx="239215" cy="156307"/>
          </a:xfrm>
          <a:prstGeom prst="rect">
            <a:avLst/>
          </a:prstGeom>
          <a:solidFill>
            <a:schemeClr val="bg1">
              <a:lumMod val="95000"/>
            </a:schemeClr>
          </a:solidFill>
          <a:ln>
            <a:solidFill>
              <a:schemeClr val="accent2">
                <a:lumMod val="50000"/>
              </a:schemeClr>
            </a:solidFill>
          </a:ln>
        </p:spPr>
        <p:txBody>
          <a:bodyPr wrap="square" lIns="0" tIns="0" rIns="0" bIns="0" rtlCol="0" anchor="ctr" anchorCtr="0">
            <a:noAutofit/>
          </a:bodyPr>
          <a:lstStyle/>
          <a:p>
            <a:pPr algn="ctr"/>
            <a:r>
              <a:rPr lang="en-AU" sz="800" b="1" dirty="0"/>
              <a:t>FILL</a:t>
            </a:r>
            <a:endParaRPr lang="en-GB" sz="800" b="1" dirty="0"/>
          </a:p>
        </p:txBody>
      </p:sp>
      <p:cxnSp>
        <p:nvCxnSpPr>
          <p:cNvPr id="53" name="Straight Arrow Connector 52">
            <a:extLst>
              <a:ext uri="{FF2B5EF4-FFF2-40B4-BE49-F238E27FC236}">
                <a16:creationId xmlns:a16="http://schemas.microsoft.com/office/drawing/2014/main" id="{491A024F-A3D2-4712-AAE8-ED6D864C2D64}"/>
              </a:ext>
            </a:extLst>
          </p:cNvPr>
          <p:cNvCxnSpPr>
            <a:cxnSpLocks/>
          </p:cNvCxnSpPr>
          <p:nvPr/>
        </p:nvCxnSpPr>
        <p:spPr>
          <a:xfrm>
            <a:off x="5649932" y="5876088"/>
            <a:ext cx="81066" cy="125539"/>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BF263A60-F138-4A2C-BBE7-6E011B778FCA}"/>
              </a:ext>
            </a:extLst>
          </p:cNvPr>
          <p:cNvSpPr txBox="1"/>
          <p:nvPr/>
        </p:nvSpPr>
        <p:spPr>
          <a:xfrm>
            <a:off x="6425233" y="5803063"/>
            <a:ext cx="239214" cy="156306"/>
          </a:xfrm>
          <a:prstGeom prst="rect">
            <a:avLst/>
          </a:prstGeom>
          <a:solidFill>
            <a:schemeClr val="bg1">
              <a:lumMod val="95000"/>
            </a:schemeClr>
          </a:solidFill>
          <a:ln>
            <a:solidFill>
              <a:schemeClr val="accent2">
                <a:lumMod val="50000"/>
              </a:schemeClr>
            </a:solidFill>
          </a:ln>
        </p:spPr>
        <p:txBody>
          <a:bodyPr wrap="square" lIns="0" tIns="0" rIns="0" bIns="0" rtlCol="0" anchor="ctr" anchorCtr="0">
            <a:noAutofit/>
          </a:bodyPr>
          <a:lstStyle/>
          <a:p>
            <a:pPr algn="ctr"/>
            <a:r>
              <a:rPr lang="en-AU" sz="800" b="1" dirty="0"/>
              <a:t>CUT</a:t>
            </a:r>
            <a:endParaRPr lang="en-GB" sz="800" b="1" dirty="0"/>
          </a:p>
        </p:txBody>
      </p:sp>
      <p:cxnSp>
        <p:nvCxnSpPr>
          <p:cNvPr id="56" name="Straight Arrow Connector 55">
            <a:extLst>
              <a:ext uri="{FF2B5EF4-FFF2-40B4-BE49-F238E27FC236}">
                <a16:creationId xmlns:a16="http://schemas.microsoft.com/office/drawing/2014/main" id="{C8D5484D-B179-42F1-8364-F12DD8CEF787}"/>
              </a:ext>
            </a:extLst>
          </p:cNvPr>
          <p:cNvCxnSpPr>
            <a:cxnSpLocks/>
          </p:cNvCxnSpPr>
          <p:nvPr/>
        </p:nvCxnSpPr>
        <p:spPr>
          <a:xfrm flipH="1" flipV="1">
            <a:off x="6498257" y="5627708"/>
            <a:ext cx="34625" cy="156307"/>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B618C924-DCD8-4054-982F-A8C6B7A326E7}"/>
              </a:ext>
            </a:extLst>
          </p:cNvPr>
          <p:cNvSpPr txBox="1"/>
          <p:nvPr/>
        </p:nvSpPr>
        <p:spPr>
          <a:xfrm>
            <a:off x="7289212" y="5369113"/>
            <a:ext cx="926817" cy="156307"/>
          </a:xfrm>
          <a:prstGeom prst="rect">
            <a:avLst/>
          </a:prstGeom>
          <a:solidFill>
            <a:schemeClr val="bg1">
              <a:lumMod val="95000"/>
            </a:schemeClr>
          </a:solidFill>
          <a:ln>
            <a:solidFill>
              <a:schemeClr val="accent2">
                <a:lumMod val="50000"/>
              </a:schemeClr>
            </a:solidFill>
          </a:ln>
        </p:spPr>
        <p:txBody>
          <a:bodyPr wrap="square" lIns="0" tIns="0" rIns="0" bIns="0" rtlCol="0" anchor="ctr" anchorCtr="0">
            <a:noAutofit/>
          </a:bodyPr>
          <a:lstStyle/>
          <a:p>
            <a:pPr algn="ctr"/>
            <a:r>
              <a:rPr lang="en-AU" sz="700" b="1" dirty="0"/>
              <a:t>5m construction buffer</a:t>
            </a:r>
            <a:endParaRPr lang="en-GB" sz="700" b="1" dirty="0"/>
          </a:p>
        </p:txBody>
      </p:sp>
      <p:cxnSp>
        <p:nvCxnSpPr>
          <p:cNvPr id="61" name="Straight Arrow Connector 60">
            <a:extLst>
              <a:ext uri="{FF2B5EF4-FFF2-40B4-BE49-F238E27FC236}">
                <a16:creationId xmlns:a16="http://schemas.microsoft.com/office/drawing/2014/main" id="{B2C341DC-13CE-4A3D-8AAA-66970AD88FC9}"/>
              </a:ext>
            </a:extLst>
          </p:cNvPr>
          <p:cNvCxnSpPr>
            <a:cxnSpLocks/>
          </p:cNvCxnSpPr>
          <p:nvPr/>
        </p:nvCxnSpPr>
        <p:spPr>
          <a:xfrm flipH="1" flipV="1">
            <a:off x="7271900" y="5202865"/>
            <a:ext cx="34625" cy="156307"/>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84C44FC-84EE-491F-8D0B-50D36903C2AB}"/>
              </a:ext>
            </a:extLst>
          </p:cNvPr>
          <p:cNvCxnSpPr>
            <a:cxnSpLocks/>
          </p:cNvCxnSpPr>
          <p:nvPr/>
        </p:nvCxnSpPr>
        <p:spPr>
          <a:xfrm flipV="1">
            <a:off x="7241605" y="5136359"/>
            <a:ext cx="41116" cy="3468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1FCB0AA-B4F5-4F1C-A2B3-B139CF2A760B}"/>
              </a:ext>
            </a:extLst>
          </p:cNvPr>
          <p:cNvCxnSpPr>
            <a:cxnSpLocks/>
          </p:cNvCxnSpPr>
          <p:nvPr/>
        </p:nvCxnSpPr>
        <p:spPr>
          <a:xfrm flipV="1">
            <a:off x="7264227" y="5160383"/>
            <a:ext cx="42298" cy="3445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C3AA646D-F77E-4124-AC93-2FDF87793F38}"/>
              </a:ext>
            </a:extLst>
          </p:cNvPr>
          <p:cNvCxnSpPr>
            <a:cxnSpLocks/>
            <a:stCxn id="54" idx="1"/>
          </p:cNvCxnSpPr>
          <p:nvPr/>
        </p:nvCxnSpPr>
        <p:spPr>
          <a:xfrm flipH="1">
            <a:off x="6264563" y="5881216"/>
            <a:ext cx="160670" cy="67897"/>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6ED86E7F-CE3F-4DD5-AF31-867821589E77}"/>
              </a:ext>
            </a:extLst>
          </p:cNvPr>
          <p:cNvSpPr txBox="1"/>
          <p:nvPr/>
        </p:nvSpPr>
        <p:spPr>
          <a:xfrm>
            <a:off x="6218735" y="5075276"/>
            <a:ext cx="239215" cy="156307"/>
          </a:xfrm>
          <a:prstGeom prst="rect">
            <a:avLst/>
          </a:prstGeom>
          <a:solidFill>
            <a:schemeClr val="bg1">
              <a:lumMod val="95000"/>
            </a:schemeClr>
          </a:solidFill>
          <a:ln>
            <a:solidFill>
              <a:schemeClr val="accent2">
                <a:lumMod val="50000"/>
              </a:schemeClr>
            </a:solidFill>
          </a:ln>
        </p:spPr>
        <p:txBody>
          <a:bodyPr wrap="square" lIns="0" tIns="0" rIns="0" bIns="0" rtlCol="0" anchor="ctr" anchorCtr="0">
            <a:noAutofit/>
          </a:bodyPr>
          <a:lstStyle/>
          <a:p>
            <a:pPr algn="ctr"/>
            <a:r>
              <a:rPr lang="en-AU" sz="700" b="1" dirty="0"/>
              <a:t>Road</a:t>
            </a:r>
            <a:endParaRPr lang="en-GB" sz="700" b="1" dirty="0"/>
          </a:p>
        </p:txBody>
      </p:sp>
      <p:cxnSp>
        <p:nvCxnSpPr>
          <p:cNvPr id="88" name="Straight Arrow Connector 87">
            <a:extLst>
              <a:ext uri="{FF2B5EF4-FFF2-40B4-BE49-F238E27FC236}">
                <a16:creationId xmlns:a16="http://schemas.microsoft.com/office/drawing/2014/main" id="{570679A0-D794-4BCF-8DDB-7C4861E05D9D}"/>
              </a:ext>
            </a:extLst>
          </p:cNvPr>
          <p:cNvCxnSpPr>
            <a:cxnSpLocks/>
            <a:stCxn id="87" idx="2"/>
          </p:cNvCxnSpPr>
          <p:nvPr/>
        </p:nvCxnSpPr>
        <p:spPr>
          <a:xfrm>
            <a:off x="6338343" y="5231583"/>
            <a:ext cx="249462" cy="170949"/>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16405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457950" y="6356351"/>
            <a:ext cx="2057400" cy="365125"/>
          </a:xfrm>
        </p:spPr>
        <p:txBody>
          <a:bodyPr/>
          <a:lstStyle/>
          <a:p>
            <a:fld id="{A3D10E25-67BB-46E0-9921-FB11B1002400}" type="slidenum">
              <a:rPr lang="en-AU" smtClean="0"/>
              <a:t>11</a:t>
            </a:fld>
            <a:endParaRPr lang="en-AU"/>
          </a:p>
        </p:txBody>
      </p:sp>
      <p:cxnSp>
        <p:nvCxnSpPr>
          <p:cNvPr id="5" name="Straight Connector 4"/>
          <p:cNvCxnSpPr/>
          <p:nvPr/>
        </p:nvCxnSpPr>
        <p:spPr>
          <a:xfrm flipV="1">
            <a:off x="632751" y="830911"/>
            <a:ext cx="7886700" cy="2286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CC9D6EF1-8113-4D4F-8D47-6A6D533FFD60}"/>
              </a:ext>
            </a:extLst>
          </p:cNvPr>
          <p:cNvSpPr txBox="1">
            <a:spLocks/>
          </p:cNvSpPr>
          <p:nvPr/>
        </p:nvSpPr>
        <p:spPr>
          <a:xfrm>
            <a:off x="566453" y="279440"/>
            <a:ext cx="8577547" cy="574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3200" b="1" dirty="0">
                <a:solidFill>
                  <a:schemeClr val="accent5"/>
                </a:solidFill>
              </a:rPr>
              <a:t>                 Mod 1 – Internal Road and Hardstands</a:t>
            </a:r>
          </a:p>
        </p:txBody>
      </p:sp>
      <p:pic>
        <p:nvPicPr>
          <p:cNvPr id="18" name="Content Placeholder 4">
            <a:extLst>
              <a:ext uri="{FF2B5EF4-FFF2-40B4-BE49-F238E27FC236}">
                <a16:creationId xmlns:a16="http://schemas.microsoft.com/office/drawing/2014/main" id="{44F9E7BD-288F-4798-BBBF-6D456E8BF3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870" y="84105"/>
            <a:ext cx="2269067" cy="691861"/>
          </a:xfrm>
          <a:prstGeom prst="rect">
            <a:avLst/>
          </a:prstGeom>
        </p:spPr>
      </p:pic>
      <p:sp>
        <p:nvSpPr>
          <p:cNvPr id="19" name="Content Placeholder 2">
            <a:extLst>
              <a:ext uri="{FF2B5EF4-FFF2-40B4-BE49-F238E27FC236}">
                <a16:creationId xmlns:a16="http://schemas.microsoft.com/office/drawing/2014/main" id="{0751170B-3767-4EB4-AE72-BE9766E010FC}"/>
              </a:ext>
            </a:extLst>
          </p:cNvPr>
          <p:cNvSpPr>
            <a:spLocks noGrp="1"/>
          </p:cNvSpPr>
          <p:nvPr>
            <p:ph idx="1"/>
          </p:nvPr>
        </p:nvSpPr>
        <p:spPr>
          <a:xfrm>
            <a:off x="566452" y="1131347"/>
            <a:ext cx="7948897" cy="5151524"/>
          </a:xfrm>
        </p:spPr>
        <p:txBody>
          <a:bodyPr>
            <a:noAutofit/>
          </a:bodyPr>
          <a:lstStyle/>
          <a:p>
            <a:pPr marL="0" indent="0">
              <a:lnSpc>
                <a:spcPct val="100000"/>
              </a:lnSpc>
              <a:spcBef>
                <a:spcPts val="1200"/>
              </a:spcBef>
              <a:buNone/>
            </a:pPr>
            <a:r>
              <a:rPr lang="en-AU" sz="1600" u="sng" dirty="0"/>
              <a:t>Example: White Rock Wind Farm Civil Works</a:t>
            </a:r>
            <a:endParaRPr lang="en-AU" sz="1600" dirty="0"/>
          </a:p>
        </p:txBody>
      </p:sp>
      <p:pic>
        <p:nvPicPr>
          <p:cNvPr id="26" name="Picture 25">
            <a:extLst>
              <a:ext uri="{FF2B5EF4-FFF2-40B4-BE49-F238E27FC236}">
                <a16:creationId xmlns:a16="http://schemas.microsoft.com/office/drawing/2014/main" id="{9BB37422-6579-4819-A92F-8ED4F4110C0F}"/>
              </a:ext>
            </a:extLst>
          </p:cNvPr>
          <p:cNvPicPr>
            <a:picLocks noChangeAspect="1"/>
          </p:cNvPicPr>
          <p:nvPr/>
        </p:nvPicPr>
        <p:blipFill rotWithShape="1">
          <a:blip r:embed="rId4">
            <a:extLst>
              <a:ext uri="{28A0092B-C50C-407E-A947-70E740481C1C}">
                <a14:useLocalDpi xmlns:a14="http://schemas.microsoft.com/office/drawing/2010/main" val="0"/>
              </a:ext>
            </a:extLst>
          </a:blip>
          <a:srcRect l="21923" r="12728"/>
          <a:stretch/>
        </p:blipFill>
        <p:spPr>
          <a:xfrm>
            <a:off x="5270922" y="1851727"/>
            <a:ext cx="3491242" cy="4006904"/>
          </a:xfrm>
          <a:prstGeom prst="rect">
            <a:avLst/>
          </a:prstGeom>
        </p:spPr>
      </p:pic>
      <p:pic>
        <p:nvPicPr>
          <p:cNvPr id="1026" name="Picture 2" descr="image001">
            <a:extLst>
              <a:ext uri="{FF2B5EF4-FFF2-40B4-BE49-F238E27FC236}">
                <a16:creationId xmlns:a16="http://schemas.microsoft.com/office/drawing/2014/main" id="{3E7E6AD5-DFC8-489E-B2A6-A8A9DE9B7F4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511" r="5210"/>
          <a:stretch/>
        </p:blipFill>
        <p:spPr bwMode="auto">
          <a:xfrm>
            <a:off x="381836" y="1851727"/>
            <a:ext cx="4823210" cy="4006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632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6F07DF7A-7680-4778-A00E-8C9EA983C3FC}"/>
              </a:ext>
            </a:extLst>
          </p:cNvPr>
          <p:cNvPicPr>
            <a:picLocks noChangeAspect="1"/>
          </p:cNvPicPr>
          <p:nvPr/>
        </p:nvPicPr>
        <p:blipFill>
          <a:blip r:embed="rId3"/>
          <a:stretch>
            <a:fillRect/>
          </a:stretch>
        </p:blipFill>
        <p:spPr>
          <a:xfrm>
            <a:off x="5264161" y="1062808"/>
            <a:ext cx="2550392" cy="2749864"/>
          </a:xfrm>
          <a:prstGeom prst="rect">
            <a:avLst/>
          </a:prstGeom>
        </p:spPr>
      </p:pic>
      <p:cxnSp>
        <p:nvCxnSpPr>
          <p:cNvPr id="11" name="Straight Connector 10"/>
          <p:cNvCxnSpPr/>
          <p:nvPr/>
        </p:nvCxnSpPr>
        <p:spPr>
          <a:xfrm flipV="1">
            <a:off x="632751" y="830911"/>
            <a:ext cx="7886700" cy="2286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Content Placeholder 4"/>
          <p:cNvSpPr>
            <a:spLocks noGrp="1"/>
          </p:cNvSpPr>
          <p:nvPr>
            <p:ph idx="1"/>
          </p:nvPr>
        </p:nvSpPr>
        <p:spPr>
          <a:xfrm>
            <a:off x="509181" y="1033890"/>
            <a:ext cx="4639995" cy="2923391"/>
          </a:xfrm>
        </p:spPr>
        <p:txBody>
          <a:bodyPr>
            <a:noAutofit/>
          </a:bodyPr>
          <a:lstStyle/>
          <a:p>
            <a:pPr>
              <a:buFont typeface="Wingdings" panose="05000000000000000000" pitchFamily="2" charset="2"/>
              <a:buChar char="Ø"/>
            </a:pPr>
            <a:r>
              <a:rPr lang="en-AU" sz="1800" b="1" dirty="0"/>
              <a:t>Energy Assessment - Key Stats</a:t>
            </a:r>
          </a:p>
          <a:p>
            <a:r>
              <a:rPr lang="en-AU" sz="1600" dirty="0"/>
              <a:t>7.5m/s (27 km/h):</a:t>
            </a:r>
          </a:p>
          <a:p>
            <a:pPr marL="646097" lvl="1" indent="-285744">
              <a:buFont typeface="Calibri" panose="020F0502020204030204" pitchFamily="34" charset="0"/>
              <a:buChar char="-"/>
            </a:pPr>
            <a:r>
              <a:rPr lang="en-AU" sz="1400" dirty="0"/>
              <a:t>Ave. wind speed at hub height across the site</a:t>
            </a:r>
          </a:p>
          <a:p>
            <a:r>
              <a:rPr lang="en-AU" sz="1600" dirty="0"/>
              <a:t>&gt; 35% capacity factor with 69 x GW136/4.2</a:t>
            </a:r>
          </a:p>
          <a:p>
            <a:r>
              <a:rPr lang="en-AU" sz="1600" dirty="0"/>
              <a:t>900 GWh:</a:t>
            </a:r>
          </a:p>
          <a:p>
            <a:pPr marL="646097" lvl="1" indent="-285744">
              <a:buFont typeface="Calibri" panose="020F0502020204030204" pitchFamily="34" charset="0"/>
              <a:buChar char="-"/>
            </a:pPr>
            <a:r>
              <a:rPr lang="en-AU" sz="1400" dirty="0"/>
              <a:t>Annual energy production </a:t>
            </a:r>
          </a:p>
          <a:p>
            <a:pPr marL="646097" lvl="1" indent="-285744">
              <a:buFont typeface="Calibri" panose="020F0502020204030204" pitchFamily="34" charset="0"/>
              <a:buChar char="-"/>
            </a:pPr>
            <a:r>
              <a:rPr lang="en-AU" sz="1400" dirty="0"/>
              <a:t>Assuming 280MW base case</a:t>
            </a:r>
          </a:p>
          <a:p>
            <a:pPr marL="646097" lvl="1" indent="-285744">
              <a:buFont typeface="Calibri" panose="020F0502020204030204" pitchFamily="34" charset="0"/>
              <a:buChar char="-"/>
            </a:pPr>
            <a:r>
              <a:rPr lang="en-AU" sz="1400" dirty="0"/>
              <a:t>Approx. 120,000 NSW homes energy needs*</a:t>
            </a:r>
          </a:p>
          <a:p>
            <a:pPr marL="188909" indent="-285744"/>
            <a:r>
              <a:rPr lang="en-AU" sz="1800" dirty="0"/>
              <a:t>25 year life</a:t>
            </a:r>
            <a:endParaRPr lang="en-AU" sz="1600" dirty="0"/>
          </a:p>
        </p:txBody>
      </p:sp>
      <p:pic>
        <p:nvPicPr>
          <p:cNvPr id="20"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870" y="84105"/>
            <a:ext cx="2269067" cy="691861"/>
          </a:xfrm>
          <a:prstGeom prst="rect">
            <a:avLst/>
          </a:prstGeom>
        </p:spPr>
      </p:pic>
      <p:pic>
        <p:nvPicPr>
          <p:cNvPr id="24" name="Picture 23" descr="A picture containing object, sky&#10;&#10;Description generated with high confidence">
            <a:extLst>
              <a:ext uri="{FF2B5EF4-FFF2-40B4-BE49-F238E27FC236}">
                <a16:creationId xmlns:a16="http://schemas.microsoft.com/office/drawing/2014/main" id="{749C2D5F-E945-48AA-BD90-402F41F6C04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642" r="9158"/>
          <a:stretch/>
        </p:blipFill>
        <p:spPr>
          <a:xfrm>
            <a:off x="4210853" y="4166315"/>
            <a:ext cx="4533580" cy="2192564"/>
          </a:xfrm>
          <a:prstGeom prst="rect">
            <a:avLst/>
          </a:prstGeom>
        </p:spPr>
      </p:pic>
      <p:sp>
        <p:nvSpPr>
          <p:cNvPr id="25" name="Content Placeholder 4">
            <a:extLst>
              <a:ext uri="{FF2B5EF4-FFF2-40B4-BE49-F238E27FC236}">
                <a16:creationId xmlns:a16="http://schemas.microsoft.com/office/drawing/2014/main" id="{7574C0BF-3FCB-42CB-B168-42D111C9E902}"/>
              </a:ext>
            </a:extLst>
          </p:cNvPr>
          <p:cNvSpPr txBox="1">
            <a:spLocks/>
          </p:cNvSpPr>
          <p:nvPr/>
        </p:nvSpPr>
        <p:spPr>
          <a:xfrm>
            <a:off x="632751" y="4148459"/>
            <a:ext cx="3874871" cy="23633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n-AU" sz="1800" b="1" dirty="0"/>
              <a:t>GW4.2 Wind Turbine</a:t>
            </a:r>
          </a:p>
          <a:p>
            <a:pPr marL="0" indent="0">
              <a:lnSpc>
                <a:spcPct val="100000"/>
              </a:lnSpc>
              <a:buNone/>
            </a:pPr>
            <a:r>
              <a:rPr lang="en-AU" sz="1600" dirty="0"/>
              <a:t>The GW136/4.2MW is currently being assessed as ideal for the site:</a:t>
            </a:r>
          </a:p>
          <a:p>
            <a:pPr>
              <a:spcBef>
                <a:spcPts val="600"/>
              </a:spcBef>
              <a:buFontTx/>
              <a:buChar char="-"/>
            </a:pPr>
            <a:r>
              <a:rPr lang="en-AU" sz="1500" dirty="0"/>
              <a:t>Permanent magnet direct drive design</a:t>
            </a:r>
          </a:p>
          <a:p>
            <a:pPr>
              <a:spcBef>
                <a:spcPts val="600"/>
              </a:spcBef>
              <a:buFontTx/>
              <a:buChar char="-"/>
            </a:pPr>
            <a:r>
              <a:rPr lang="en-AU" sz="1500" dirty="0"/>
              <a:t>No high-speed gearbox</a:t>
            </a:r>
          </a:p>
          <a:p>
            <a:pPr>
              <a:spcBef>
                <a:spcPts val="600"/>
              </a:spcBef>
              <a:buFontTx/>
              <a:buChar char="-"/>
            </a:pPr>
            <a:r>
              <a:rPr lang="en-AU" sz="1500" dirty="0"/>
              <a:t>High efficiency</a:t>
            </a:r>
          </a:p>
          <a:p>
            <a:pPr>
              <a:spcBef>
                <a:spcPts val="600"/>
              </a:spcBef>
              <a:buFontTx/>
              <a:buChar char="-"/>
            </a:pPr>
            <a:r>
              <a:rPr lang="en-AU" sz="1500" dirty="0"/>
              <a:t>Low RPM = reduced noise levels</a:t>
            </a:r>
            <a:endParaRPr lang="en-AU" sz="1600" dirty="0"/>
          </a:p>
          <a:p>
            <a:pPr>
              <a:buFontTx/>
              <a:buChar char="-"/>
            </a:pPr>
            <a:endParaRPr lang="en-AU" sz="1600" dirty="0"/>
          </a:p>
        </p:txBody>
      </p:sp>
      <p:sp>
        <p:nvSpPr>
          <p:cNvPr id="5" name="TextBox 4">
            <a:extLst>
              <a:ext uri="{FF2B5EF4-FFF2-40B4-BE49-F238E27FC236}">
                <a16:creationId xmlns:a16="http://schemas.microsoft.com/office/drawing/2014/main" id="{B304BA73-2E72-4DA4-BF2B-D0B3AA360888}"/>
              </a:ext>
            </a:extLst>
          </p:cNvPr>
          <p:cNvSpPr txBox="1"/>
          <p:nvPr/>
        </p:nvSpPr>
        <p:spPr>
          <a:xfrm>
            <a:off x="432343" y="6511760"/>
            <a:ext cx="8583065" cy="538609"/>
          </a:xfrm>
          <a:prstGeom prst="rect">
            <a:avLst/>
          </a:prstGeom>
          <a:noFill/>
        </p:spPr>
        <p:txBody>
          <a:bodyPr wrap="square" rtlCol="0">
            <a:spAutoFit/>
          </a:bodyPr>
          <a:lstStyle/>
          <a:p>
            <a:r>
              <a:rPr lang="en-AU" sz="1100" dirty="0"/>
              <a:t>*based on 7.3MWh annual electricity consumption as per the </a:t>
            </a:r>
            <a:r>
              <a:rPr lang="en-US" sz="1100" dirty="0"/>
              <a:t>NSW Wind Farm Greenhouse Gas Savings Tool (http://www.environment.nsw.gov.au)</a:t>
            </a:r>
          </a:p>
          <a:p>
            <a:r>
              <a:rPr lang="en-AU" dirty="0"/>
              <a:t> </a:t>
            </a:r>
          </a:p>
        </p:txBody>
      </p:sp>
      <p:sp>
        <p:nvSpPr>
          <p:cNvPr id="12" name="Title 1">
            <a:extLst>
              <a:ext uri="{FF2B5EF4-FFF2-40B4-BE49-F238E27FC236}">
                <a16:creationId xmlns:a16="http://schemas.microsoft.com/office/drawing/2014/main" id="{04EE6DC1-16E9-4E84-963A-9ADF8B1F72F2}"/>
              </a:ext>
            </a:extLst>
          </p:cNvPr>
          <p:cNvSpPr txBox="1">
            <a:spLocks/>
          </p:cNvSpPr>
          <p:nvPr/>
        </p:nvSpPr>
        <p:spPr>
          <a:xfrm>
            <a:off x="550334" y="256582"/>
            <a:ext cx="8541547" cy="574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3200" b="1" dirty="0">
                <a:solidFill>
                  <a:schemeClr val="accent5"/>
                </a:solidFill>
              </a:rPr>
              <a:t>Mod 1 – Wind Turbines </a:t>
            </a:r>
          </a:p>
        </p:txBody>
      </p:sp>
    </p:spTree>
    <p:extLst>
      <p:ext uri="{BB962C8B-B14F-4D97-AF65-F5344CB8AC3E}">
        <p14:creationId xmlns:p14="http://schemas.microsoft.com/office/powerpoint/2010/main" val="809943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flipV="1">
            <a:off x="632751" y="830911"/>
            <a:ext cx="7886700" cy="2286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75DA47B8-F679-47A4-8644-C9E836616BD7}"/>
              </a:ext>
            </a:extLst>
          </p:cNvPr>
          <p:cNvSpPr txBox="1">
            <a:spLocks/>
          </p:cNvSpPr>
          <p:nvPr/>
        </p:nvSpPr>
        <p:spPr>
          <a:xfrm>
            <a:off x="1210734" y="-45302"/>
            <a:ext cx="7476067" cy="9941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3200" b="1" dirty="0">
                <a:solidFill>
                  <a:schemeClr val="accent5"/>
                </a:solidFill>
              </a:rPr>
              <a:t>Mod 1 - Key Issues</a:t>
            </a:r>
          </a:p>
        </p:txBody>
      </p:sp>
      <p:sp>
        <p:nvSpPr>
          <p:cNvPr id="12" name="Content Placeholder 2">
            <a:extLst>
              <a:ext uri="{FF2B5EF4-FFF2-40B4-BE49-F238E27FC236}">
                <a16:creationId xmlns:a16="http://schemas.microsoft.com/office/drawing/2014/main" id="{4482F1A9-5BE7-4AAF-9FDB-2F20BFF8FDBC}"/>
              </a:ext>
            </a:extLst>
          </p:cNvPr>
          <p:cNvSpPr>
            <a:spLocks noGrp="1"/>
          </p:cNvSpPr>
          <p:nvPr>
            <p:ph idx="1"/>
          </p:nvPr>
        </p:nvSpPr>
        <p:spPr>
          <a:xfrm>
            <a:off x="632751" y="1268085"/>
            <a:ext cx="7746008" cy="5088269"/>
          </a:xfrm>
        </p:spPr>
        <p:txBody>
          <a:bodyPr>
            <a:normAutofit/>
          </a:bodyPr>
          <a:lstStyle/>
          <a:p>
            <a:pPr marL="452438" lvl="1">
              <a:lnSpc>
                <a:spcPct val="100000"/>
              </a:lnSpc>
              <a:spcBef>
                <a:spcPts val="1200"/>
              </a:spcBef>
            </a:pPr>
            <a:r>
              <a:rPr lang="en-AU" dirty="0"/>
              <a:t>Biodiversity – multiple additional surveys for flora and fauna</a:t>
            </a:r>
          </a:p>
          <a:p>
            <a:pPr marL="452438" lvl="1">
              <a:lnSpc>
                <a:spcPct val="100000"/>
              </a:lnSpc>
              <a:spcBef>
                <a:spcPts val="1200"/>
              </a:spcBef>
            </a:pPr>
            <a:r>
              <a:rPr lang="en-AU" dirty="0"/>
              <a:t>Visual – additional assessment, including wireframes and photomontages</a:t>
            </a:r>
          </a:p>
          <a:p>
            <a:pPr marL="452438" lvl="1">
              <a:lnSpc>
                <a:spcPct val="100000"/>
              </a:lnSpc>
              <a:spcBef>
                <a:spcPts val="1200"/>
              </a:spcBef>
            </a:pPr>
            <a:r>
              <a:rPr lang="en-AU" dirty="0"/>
              <a:t>Heritage – additional surveys</a:t>
            </a:r>
          </a:p>
          <a:p>
            <a:pPr marL="452438" lvl="1">
              <a:lnSpc>
                <a:spcPct val="100000"/>
              </a:lnSpc>
              <a:spcBef>
                <a:spcPts val="1200"/>
              </a:spcBef>
            </a:pPr>
            <a:r>
              <a:rPr lang="en-AU" dirty="0"/>
              <a:t>Noise – revised modelling</a:t>
            </a:r>
          </a:p>
          <a:p>
            <a:pPr marL="452438" lvl="1">
              <a:lnSpc>
                <a:spcPct val="100000"/>
              </a:lnSpc>
              <a:spcBef>
                <a:spcPts val="1200"/>
              </a:spcBef>
            </a:pPr>
            <a:r>
              <a:rPr lang="en-AU" dirty="0"/>
              <a:t>Aviation – updated assessment</a:t>
            </a:r>
          </a:p>
          <a:p>
            <a:pPr marL="452438" lvl="1">
              <a:lnSpc>
                <a:spcPct val="100000"/>
              </a:lnSpc>
              <a:spcBef>
                <a:spcPts val="1200"/>
              </a:spcBef>
            </a:pPr>
            <a:r>
              <a:rPr lang="en-AU" dirty="0"/>
              <a:t>Other considerations, e.g. telecommunications</a:t>
            </a:r>
          </a:p>
          <a:p>
            <a:pPr marL="452438" lvl="1">
              <a:lnSpc>
                <a:spcPct val="100000"/>
              </a:lnSpc>
              <a:spcBef>
                <a:spcPts val="1200"/>
              </a:spcBef>
            </a:pPr>
            <a:r>
              <a:rPr lang="en-AU" dirty="0"/>
              <a:t>Project benefits optimised</a:t>
            </a:r>
          </a:p>
          <a:p>
            <a:endParaRPr lang="en-AU" dirty="0"/>
          </a:p>
        </p:txBody>
      </p:sp>
      <p:pic>
        <p:nvPicPr>
          <p:cNvPr id="6" name="Content Placeholder 4">
            <a:extLst>
              <a:ext uri="{FF2B5EF4-FFF2-40B4-BE49-F238E27FC236}">
                <a16:creationId xmlns:a16="http://schemas.microsoft.com/office/drawing/2014/main" id="{4555F0EA-6118-4D88-969C-FA34F709E9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870" y="84105"/>
            <a:ext cx="2269067" cy="691861"/>
          </a:xfrm>
          <a:prstGeom prst="rect">
            <a:avLst/>
          </a:prstGeom>
        </p:spPr>
      </p:pic>
    </p:spTree>
    <p:extLst>
      <p:ext uri="{BB962C8B-B14F-4D97-AF65-F5344CB8AC3E}">
        <p14:creationId xmlns:p14="http://schemas.microsoft.com/office/powerpoint/2010/main" val="1551301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flipV="1">
            <a:off x="632751" y="830911"/>
            <a:ext cx="7886700" cy="2286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75DA47B8-F679-47A4-8644-C9E836616BD7}"/>
              </a:ext>
            </a:extLst>
          </p:cNvPr>
          <p:cNvSpPr txBox="1">
            <a:spLocks/>
          </p:cNvSpPr>
          <p:nvPr/>
        </p:nvSpPr>
        <p:spPr>
          <a:xfrm>
            <a:off x="1210734" y="-45302"/>
            <a:ext cx="7476067" cy="9941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3200" b="1" dirty="0">
                <a:solidFill>
                  <a:schemeClr val="accent5"/>
                </a:solidFill>
              </a:rPr>
              <a:t>               Mod 1 – Biodiversity Changes</a:t>
            </a:r>
          </a:p>
        </p:txBody>
      </p:sp>
      <p:sp>
        <p:nvSpPr>
          <p:cNvPr id="12" name="Content Placeholder 2">
            <a:extLst>
              <a:ext uri="{FF2B5EF4-FFF2-40B4-BE49-F238E27FC236}">
                <a16:creationId xmlns:a16="http://schemas.microsoft.com/office/drawing/2014/main" id="{4482F1A9-5BE7-4AAF-9FDB-2F20BFF8FDBC}"/>
              </a:ext>
            </a:extLst>
          </p:cNvPr>
          <p:cNvSpPr>
            <a:spLocks noGrp="1"/>
          </p:cNvSpPr>
          <p:nvPr>
            <p:ph idx="1"/>
          </p:nvPr>
        </p:nvSpPr>
        <p:spPr>
          <a:xfrm>
            <a:off x="160870" y="1268085"/>
            <a:ext cx="8525931" cy="5088269"/>
          </a:xfrm>
        </p:spPr>
        <p:txBody>
          <a:bodyPr>
            <a:normAutofit/>
          </a:bodyPr>
          <a:lstStyle/>
          <a:p>
            <a:pPr lvl="1">
              <a:lnSpc>
                <a:spcPct val="100000"/>
              </a:lnSpc>
              <a:spcBef>
                <a:spcPts val="1200"/>
              </a:spcBef>
            </a:pPr>
            <a:r>
              <a:rPr lang="en-AU" sz="2000" dirty="0"/>
              <a:t>Increased impact to EEC from 68.3 ha to 179.8 ha </a:t>
            </a:r>
          </a:p>
          <a:p>
            <a:pPr lvl="1">
              <a:lnSpc>
                <a:spcPct val="100000"/>
              </a:lnSpc>
              <a:spcBef>
                <a:spcPts val="1200"/>
              </a:spcBef>
            </a:pPr>
            <a:r>
              <a:rPr lang="en-AU" sz="2000" dirty="0"/>
              <a:t>Increased impact to hollow bearing trees (HBTs) from 251 to 282</a:t>
            </a:r>
          </a:p>
          <a:p>
            <a:pPr lvl="1">
              <a:lnSpc>
                <a:spcPct val="100000"/>
              </a:lnSpc>
              <a:spcBef>
                <a:spcPts val="1200"/>
              </a:spcBef>
            </a:pPr>
            <a:r>
              <a:rPr lang="en-AU" sz="2000" dirty="0"/>
              <a:t>Offset requirements updated accordingly</a:t>
            </a:r>
          </a:p>
          <a:p>
            <a:pPr lvl="1">
              <a:lnSpc>
                <a:spcPct val="100000"/>
              </a:lnSpc>
              <a:spcBef>
                <a:spcPts val="1200"/>
              </a:spcBef>
            </a:pPr>
            <a:r>
              <a:rPr lang="en-AU" sz="2000" dirty="0"/>
              <a:t>Extensive consultation and requests from OEH</a:t>
            </a:r>
          </a:p>
          <a:p>
            <a:pPr lvl="1">
              <a:lnSpc>
                <a:spcPct val="100000"/>
              </a:lnSpc>
              <a:spcBef>
                <a:spcPts val="1200"/>
              </a:spcBef>
            </a:pPr>
            <a:r>
              <a:rPr lang="en-GB" sz="2000" dirty="0"/>
              <a:t>N</a:t>
            </a:r>
            <a:r>
              <a:rPr lang="en-AU" sz="2000" dirty="0"/>
              <a:t>ew EPBC referral for Mod 1 Project – In final stages of DoEE review</a:t>
            </a:r>
          </a:p>
          <a:p>
            <a:pPr marL="457200" lvl="1" indent="0">
              <a:lnSpc>
                <a:spcPct val="100000"/>
              </a:lnSpc>
              <a:spcBef>
                <a:spcPts val="1200"/>
              </a:spcBef>
              <a:buNone/>
            </a:pPr>
            <a:r>
              <a:rPr lang="en-AU" sz="2000" b="1" dirty="0"/>
              <a:t>Conclusions for Mod 1 changes:</a:t>
            </a:r>
          </a:p>
          <a:p>
            <a:pPr lvl="1">
              <a:lnSpc>
                <a:spcPct val="100000"/>
              </a:lnSpc>
              <a:spcBef>
                <a:spcPts val="1200"/>
              </a:spcBef>
            </a:pPr>
            <a:r>
              <a:rPr lang="en-AU" sz="2000" dirty="0"/>
              <a:t>Would not result in significant impact (State or Federal) to Threatened Species or Endangered Ecological Communities </a:t>
            </a:r>
          </a:p>
          <a:p>
            <a:pPr lvl="1">
              <a:lnSpc>
                <a:spcPct val="100000"/>
              </a:lnSpc>
              <a:spcBef>
                <a:spcPts val="1200"/>
              </a:spcBef>
            </a:pPr>
            <a:r>
              <a:rPr lang="en-AU" sz="2000" dirty="0"/>
              <a:t>Would not pose an unacceptable level of risk to bird and bat species</a:t>
            </a:r>
          </a:p>
          <a:p>
            <a:pPr lvl="1">
              <a:lnSpc>
                <a:spcPct val="100000"/>
              </a:lnSpc>
              <a:spcBef>
                <a:spcPts val="1200"/>
              </a:spcBef>
            </a:pPr>
            <a:r>
              <a:rPr lang="en-AU" sz="2000" dirty="0"/>
              <a:t>Conditions of consent strengthened including increased offset provision</a:t>
            </a:r>
          </a:p>
        </p:txBody>
      </p:sp>
      <p:pic>
        <p:nvPicPr>
          <p:cNvPr id="6" name="Content Placeholder 4">
            <a:extLst>
              <a:ext uri="{FF2B5EF4-FFF2-40B4-BE49-F238E27FC236}">
                <a16:creationId xmlns:a16="http://schemas.microsoft.com/office/drawing/2014/main" id="{439F8294-B56C-4CE7-AD37-9E9AB7213B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870" y="84105"/>
            <a:ext cx="2269067" cy="691861"/>
          </a:xfrm>
          <a:prstGeom prst="rect">
            <a:avLst/>
          </a:prstGeom>
        </p:spPr>
      </p:pic>
    </p:spTree>
    <p:extLst>
      <p:ext uri="{BB962C8B-B14F-4D97-AF65-F5344CB8AC3E}">
        <p14:creationId xmlns:p14="http://schemas.microsoft.com/office/powerpoint/2010/main" val="6609242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flipV="1">
            <a:off x="632751" y="830911"/>
            <a:ext cx="7886700" cy="2286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75DA47B8-F679-47A4-8644-C9E836616BD7}"/>
              </a:ext>
            </a:extLst>
          </p:cNvPr>
          <p:cNvSpPr txBox="1">
            <a:spLocks/>
          </p:cNvSpPr>
          <p:nvPr/>
        </p:nvSpPr>
        <p:spPr>
          <a:xfrm>
            <a:off x="1210734" y="-45302"/>
            <a:ext cx="7476067" cy="9941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3200" b="1" dirty="0">
                <a:solidFill>
                  <a:schemeClr val="accent5"/>
                </a:solidFill>
              </a:rPr>
              <a:t>          Mod 1 – Biodiversity Mapping</a:t>
            </a:r>
          </a:p>
        </p:txBody>
      </p:sp>
      <p:pic>
        <p:nvPicPr>
          <p:cNvPr id="6" name="Content Placeholder 4">
            <a:extLst>
              <a:ext uri="{FF2B5EF4-FFF2-40B4-BE49-F238E27FC236}">
                <a16:creationId xmlns:a16="http://schemas.microsoft.com/office/drawing/2014/main" id="{439F8294-B56C-4CE7-AD37-9E9AB7213B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870" y="84105"/>
            <a:ext cx="2269067" cy="691861"/>
          </a:xfrm>
          <a:prstGeom prst="rect">
            <a:avLst/>
          </a:prstGeom>
        </p:spPr>
      </p:pic>
      <p:pic>
        <p:nvPicPr>
          <p:cNvPr id="7" name="Picture 6">
            <a:extLst>
              <a:ext uri="{FF2B5EF4-FFF2-40B4-BE49-F238E27FC236}">
                <a16:creationId xmlns:a16="http://schemas.microsoft.com/office/drawing/2014/main" id="{C3080427-C17F-4647-9BAD-34EE40343BA6}"/>
              </a:ext>
            </a:extLst>
          </p:cNvPr>
          <p:cNvPicPr>
            <a:picLocks noChangeAspect="1"/>
          </p:cNvPicPr>
          <p:nvPr/>
        </p:nvPicPr>
        <p:blipFill rotWithShape="1">
          <a:blip r:embed="rId4"/>
          <a:srcRect t="5842" r="16558" b="6474"/>
          <a:stretch/>
        </p:blipFill>
        <p:spPr>
          <a:xfrm>
            <a:off x="556959" y="905372"/>
            <a:ext cx="7962491" cy="5770731"/>
          </a:xfrm>
          <a:prstGeom prst="rect">
            <a:avLst/>
          </a:prstGeom>
        </p:spPr>
      </p:pic>
    </p:spTree>
    <p:extLst>
      <p:ext uri="{BB962C8B-B14F-4D97-AF65-F5344CB8AC3E}">
        <p14:creationId xmlns:p14="http://schemas.microsoft.com/office/powerpoint/2010/main" val="31925479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33402" y="1079946"/>
            <a:ext cx="8211031" cy="5144273"/>
          </a:xfrm>
        </p:spPr>
        <p:txBody>
          <a:bodyPr>
            <a:normAutofit/>
          </a:bodyPr>
          <a:lstStyle/>
          <a:p>
            <a:pPr marL="0" indent="0">
              <a:buNone/>
            </a:pPr>
            <a:r>
              <a:rPr lang="en-AU" sz="1800" b="1" dirty="0"/>
              <a:t>Box Gum Woodland Derived Grasslands:</a:t>
            </a:r>
            <a:endParaRPr lang="en-AU" sz="1400" b="1" dirty="0"/>
          </a:p>
          <a:p>
            <a:pPr marL="0" indent="0">
              <a:buNone/>
            </a:pPr>
            <a:r>
              <a:rPr lang="en-AU" sz="1800" dirty="0"/>
              <a:t>80% of the impact allowance is considered derived grasslands.</a:t>
            </a:r>
          </a:p>
          <a:p>
            <a:pPr marL="0" indent="0">
              <a:buNone/>
            </a:pPr>
            <a:r>
              <a:rPr lang="en-AU" sz="1600" dirty="0"/>
              <a:t>Typical Box Gum Woodland Derived Grassland areas onsite:</a:t>
            </a:r>
          </a:p>
          <a:p>
            <a:pPr defTabSz="1058836">
              <a:spcAft>
                <a:spcPts val="600"/>
              </a:spcAft>
              <a:buClr>
                <a:srgbClr val="0070C0"/>
              </a:buClr>
              <a:tabLst>
                <a:tab pos="1885904" algn="l"/>
              </a:tabLst>
            </a:pPr>
            <a:endParaRPr lang="en-AU" sz="2700" dirty="0"/>
          </a:p>
        </p:txBody>
      </p:sp>
      <p:sp>
        <p:nvSpPr>
          <p:cNvPr id="10" name="Slide Number Placeholder 3"/>
          <p:cNvSpPr>
            <a:spLocks noGrp="1"/>
          </p:cNvSpPr>
          <p:nvPr>
            <p:ph type="sldNum" sz="quarter" idx="12"/>
          </p:nvPr>
        </p:nvSpPr>
        <p:spPr/>
        <p:txBody>
          <a:bodyPr/>
          <a:lstStyle/>
          <a:p>
            <a:endParaRPr lang="en-AU" sz="1000" dirty="0"/>
          </a:p>
          <a:p>
            <a:r>
              <a:rPr lang="en-AU" sz="1000" dirty="0"/>
              <a:t>	</a:t>
            </a:r>
            <a:fld id="{A3D10E25-67BB-46E0-9921-FB11B1002400}" type="slidenum">
              <a:rPr lang="en-AU" sz="1000"/>
              <a:pPr/>
              <a:t>16</a:t>
            </a:fld>
            <a:endParaRPr lang="en-AU" sz="1000" dirty="0"/>
          </a:p>
        </p:txBody>
      </p:sp>
      <p:cxnSp>
        <p:nvCxnSpPr>
          <p:cNvPr id="9" name="Straight Connector 8"/>
          <p:cNvCxnSpPr/>
          <p:nvPr/>
        </p:nvCxnSpPr>
        <p:spPr>
          <a:xfrm flipV="1">
            <a:off x="632751" y="830911"/>
            <a:ext cx="7886700" cy="2286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itle 1"/>
          <p:cNvSpPr txBox="1">
            <a:spLocks/>
          </p:cNvSpPr>
          <p:nvPr/>
        </p:nvSpPr>
        <p:spPr>
          <a:xfrm>
            <a:off x="0" y="726712"/>
            <a:ext cx="9144000" cy="574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AU" sz="2000" b="1" dirty="0">
              <a:solidFill>
                <a:schemeClr val="accent1">
                  <a:lumMod val="50000"/>
                </a:schemeClr>
              </a:solidFill>
            </a:endParaRPr>
          </a:p>
        </p:txBody>
      </p:sp>
      <p:sp>
        <p:nvSpPr>
          <p:cNvPr id="11" name="Title 1"/>
          <p:cNvSpPr txBox="1">
            <a:spLocks/>
          </p:cNvSpPr>
          <p:nvPr/>
        </p:nvSpPr>
        <p:spPr>
          <a:xfrm>
            <a:off x="1210734" y="-45302"/>
            <a:ext cx="7476067" cy="9931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3200" b="1" dirty="0">
                <a:solidFill>
                  <a:schemeClr val="accent5"/>
                </a:solidFill>
              </a:rPr>
              <a:t>Biodiversity - EEC</a:t>
            </a:r>
          </a:p>
        </p:txBody>
      </p:sp>
      <p:pic>
        <p:nvPicPr>
          <p:cNvPr id="1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870" y="84105"/>
            <a:ext cx="2269067" cy="691861"/>
          </a:xfrm>
          <a:prstGeom prst="rect">
            <a:avLst/>
          </a:prstGeom>
        </p:spPr>
      </p:pic>
      <p:pic>
        <p:nvPicPr>
          <p:cNvPr id="8" name="Content Placeholder 5">
            <a:extLst>
              <a:ext uri="{FF2B5EF4-FFF2-40B4-BE49-F238E27FC236}">
                <a16:creationId xmlns:a16="http://schemas.microsoft.com/office/drawing/2014/main" id="{32330BB5-CDFD-494B-9712-9B3A0FA8C33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2958"/>
          <a:stretch/>
        </p:blipFill>
        <p:spPr>
          <a:xfrm>
            <a:off x="501775" y="2156060"/>
            <a:ext cx="4124719" cy="2383327"/>
          </a:xfrm>
          <a:prstGeom prst="rect">
            <a:avLst/>
          </a:prstGeom>
        </p:spPr>
      </p:pic>
      <p:pic>
        <p:nvPicPr>
          <p:cNvPr id="13" name="Picture 12">
            <a:extLst>
              <a:ext uri="{FF2B5EF4-FFF2-40B4-BE49-F238E27FC236}">
                <a16:creationId xmlns:a16="http://schemas.microsoft.com/office/drawing/2014/main" id="{996CFC0E-961D-4684-8BEE-52018F51530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2901" b="249"/>
          <a:stretch/>
        </p:blipFill>
        <p:spPr>
          <a:xfrm>
            <a:off x="4658120" y="2156062"/>
            <a:ext cx="4135007" cy="2383327"/>
          </a:xfrm>
          <a:prstGeom prst="rect">
            <a:avLst/>
          </a:prstGeom>
        </p:spPr>
      </p:pic>
      <p:pic>
        <p:nvPicPr>
          <p:cNvPr id="4" name="Picture 3">
            <a:extLst>
              <a:ext uri="{FF2B5EF4-FFF2-40B4-BE49-F238E27FC236}">
                <a16:creationId xmlns:a16="http://schemas.microsoft.com/office/drawing/2014/main" id="{93358CBF-0225-4C96-B274-33AC46111612}"/>
              </a:ext>
            </a:extLst>
          </p:cNvPr>
          <p:cNvPicPr>
            <a:picLocks noChangeAspect="1"/>
          </p:cNvPicPr>
          <p:nvPr/>
        </p:nvPicPr>
        <p:blipFill>
          <a:blip r:embed="rId6"/>
          <a:stretch>
            <a:fillRect/>
          </a:stretch>
        </p:blipFill>
        <p:spPr>
          <a:xfrm>
            <a:off x="501775" y="4559599"/>
            <a:ext cx="8291353" cy="1959055"/>
          </a:xfrm>
          <a:prstGeom prst="rect">
            <a:avLst/>
          </a:prstGeom>
        </p:spPr>
      </p:pic>
    </p:spTree>
    <p:extLst>
      <p:ext uri="{BB962C8B-B14F-4D97-AF65-F5344CB8AC3E}">
        <p14:creationId xmlns:p14="http://schemas.microsoft.com/office/powerpoint/2010/main" val="42668815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33401" y="1079944"/>
            <a:ext cx="5218891" cy="2593296"/>
          </a:xfrm>
        </p:spPr>
        <p:txBody>
          <a:bodyPr>
            <a:noAutofit/>
          </a:bodyPr>
          <a:lstStyle/>
          <a:p>
            <a:pPr marL="0" indent="0">
              <a:buNone/>
            </a:pPr>
            <a:r>
              <a:rPr lang="en-AU" sz="1800" b="1" dirty="0"/>
              <a:t>Box Gum Woodland:</a:t>
            </a:r>
          </a:p>
          <a:p>
            <a:pPr marL="0" indent="0">
              <a:buNone/>
            </a:pPr>
            <a:r>
              <a:rPr lang="en-AU" sz="1800" dirty="0"/>
              <a:t>20% of the impact allowance being sought is considered woodlands.</a:t>
            </a:r>
          </a:p>
          <a:p>
            <a:pPr marL="0" indent="0">
              <a:buNone/>
            </a:pPr>
            <a:r>
              <a:rPr lang="en-AU" sz="1800" dirty="0"/>
              <a:t>This includes impact to grassland areas between trees (trees can be up to 100m apart).</a:t>
            </a:r>
          </a:p>
          <a:p>
            <a:pPr marL="0" indent="0">
              <a:buNone/>
            </a:pPr>
            <a:r>
              <a:rPr lang="en-AU" sz="1800" u="sng" dirty="0"/>
              <a:t>CEEC (under EPBC)</a:t>
            </a:r>
          </a:p>
          <a:p>
            <a:pPr marL="0" indent="0">
              <a:buNone/>
            </a:pPr>
            <a:r>
              <a:rPr lang="en-AU" sz="1800" dirty="0"/>
              <a:t>A total of 3.2 Ha is considered Critically Endangered Ecological Communities (CEEC). Impacts to trees have been sought to be avoided through the design.</a:t>
            </a:r>
          </a:p>
        </p:txBody>
      </p:sp>
      <p:sp>
        <p:nvSpPr>
          <p:cNvPr id="10" name="Slide Number Placeholder 3"/>
          <p:cNvSpPr>
            <a:spLocks noGrp="1"/>
          </p:cNvSpPr>
          <p:nvPr>
            <p:ph type="sldNum" sz="quarter" idx="12"/>
          </p:nvPr>
        </p:nvSpPr>
        <p:spPr/>
        <p:txBody>
          <a:bodyPr/>
          <a:lstStyle/>
          <a:p>
            <a:endParaRPr lang="en-AU" sz="1000" dirty="0"/>
          </a:p>
          <a:p>
            <a:r>
              <a:rPr lang="en-AU" sz="1000" dirty="0"/>
              <a:t>	</a:t>
            </a:r>
            <a:fld id="{A3D10E25-67BB-46E0-9921-FB11B1002400}" type="slidenum">
              <a:rPr lang="en-AU" sz="1000"/>
              <a:pPr/>
              <a:t>17</a:t>
            </a:fld>
            <a:endParaRPr lang="en-AU" sz="1000" dirty="0"/>
          </a:p>
        </p:txBody>
      </p:sp>
      <p:cxnSp>
        <p:nvCxnSpPr>
          <p:cNvPr id="9" name="Straight Connector 8"/>
          <p:cNvCxnSpPr/>
          <p:nvPr/>
        </p:nvCxnSpPr>
        <p:spPr>
          <a:xfrm flipV="1">
            <a:off x="632751" y="830911"/>
            <a:ext cx="7886700" cy="2286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itle 1"/>
          <p:cNvSpPr txBox="1">
            <a:spLocks/>
          </p:cNvSpPr>
          <p:nvPr/>
        </p:nvSpPr>
        <p:spPr>
          <a:xfrm>
            <a:off x="0" y="726712"/>
            <a:ext cx="9144000" cy="574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AU" sz="2000" b="1" dirty="0">
              <a:solidFill>
                <a:schemeClr val="accent1">
                  <a:lumMod val="50000"/>
                </a:schemeClr>
              </a:solidFill>
            </a:endParaRPr>
          </a:p>
        </p:txBody>
      </p:sp>
      <p:sp>
        <p:nvSpPr>
          <p:cNvPr id="11" name="Title 1"/>
          <p:cNvSpPr txBox="1">
            <a:spLocks/>
          </p:cNvSpPr>
          <p:nvPr/>
        </p:nvSpPr>
        <p:spPr>
          <a:xfrm>
            <a:off x="1210734" y="-45302"/>
            <a:ext cx="7476067" cy="9931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3200" b="1" dirty="0">
                <a:solidFill>
                  <a:schemeClr val="accent5"/>
                </a:solidFill>
              </a:rPr>
              <a:t>Biodiversity - EEC </a:t>
            </a:r>
          </a:p>
        </p:txBody>
      </p:sp>
      <p:pic>
        <p:nvPicPr>
          <p:cNvPr id="1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870" y="84105"/>
            <a:ext cx="2269067" cy="691861"/>
          </a:xfrm>
          <a:prstGeom prst="rect">
            <a:avLst/>
          </a:prstGeom>
        </p:spPr>
      </p:pic>
      <p:pic>
        <p:nvPicPr>
          <p:cNvPr id="14" name="Content Placeholder 5">
            <a:extLst>
              <a:ext uri="{FF2B5EF4-FFF2-40B4-BE49-F238E27FC236}">
                <a16:creationId xmlns:a16="http://schemas.microsoft.com/office/drawing/2014/main" id="{EDCD20E3-9B30-46FA-B55E-BE2BEC931D9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3" b="8977"/>
          <a:stretch/>
        </p:blipFill>
        <p:spPr>
          <a:xfrm rot="5400000">
            <a:off x="4890199" y="2384114"/>
            <a:ext cx="4530727" cy="2910081"/>
          </a:xfrm>
          <a:prstGeom prst="rect">
            <a:avLst/>
          </a:prstGeom>
        </p:spPr>
      </p:pic>
      <p:pic>
        <p:nvPicPr>
          <p:cNvPr id="3" name="Picture 2">
            <a:extLst>
              <a:ext uri="{FF2B5EF4-FFF2-40B4-BE49-F238E27FC236}">
                <a16:creationId xmlns:a16="http://schemas.microsoft.com/office/drawing/2014/main" id="{8116ECEA-9C06-4D74-80A1-41B58C30938D}"/>
              </a:ext>
            </a:extLst>
          </p:cNvPr>
          <p:cNvPicPr>
            <a:picLocks noChangeAspect="1"/>
          </p:cNvPicPr>
          <p:nvPr/>
        </p:nvPicPr>
        <p:blipFill rotWithShape="1">
          <a:blip r:embed="rId5"/>
          <a:srcRect l="9410" b="12640"/>
          <a:stretch/>
        </p:blipFill>
        <p:spPr>
          <a:xfrm>
            <a:off x="656926" y="5675502"/>
            <a:ext cx="526635" cy="401559"/>
          </a:xfrm>
          <a:prstGeom prst="rect">
            <a:avLst/>
          </a:prstGeom>
        </p:spPr>
      </p:pic>
      <p:pic>
        <p:nvPicPr>
          <p:cNvPr id="6" name="Picture 5">
            <a:extLst>
              <a:ext uri="{FF2B5EF4-FFF2-40B4-BE49-F238E27FC236}">
                <a16:creationId xmlns:a16="http://schemas.microsoft.com/office/drawing/2014/main" id="{02D0593B-E646-4262-8D7E-9932682FC56C}"/>
              </a:ext>
            </a:extLst>
          </p:cNvPr>
          <p:cNvPicPr>
            <a:picLocks noChangeAspect="1"/>
          </p:cNvPicPr>
          <p:nvPr/>
        </p:nvPicPr>
        <p:blipFill rotWithShape="1">
          <a:blip r:embed="rId6"/>
          <a:srcRect t="20946" r="-1208"/>
          <a:stretch/>
        </p:blipFill>
        <p:spPr>
          <a:xfrm>
            <a:off x="632750" y="6104516"/>
            <a:ext cx="550811" cy="419995"/>
          </a:xfrm>
          <a:prstGeom prst="rect">
            <a:avLst/>
          </a:prstGeom>
        </p:spPr>
      </p:pic>
      <p:sp>
        <p:nvSpPr>
          <p:cNvPr id="7" name="TextBox 6">
            <a:extLst>
              <a:ext uri="{FF2B5EF4-FFF2-40B4-BE49-F238E27FC236}">
                <a16:creationId xmlns:a16="http://schemas.microsoft.com/office/drawing/2014/main" id="{C8487D26-13B2-4E8C-AFE0-416C69BAF140}"/>
              </a:ext>
            </a:extLst>
          </p:cNvPr>
          <p:cNvSpPr txBox="1"/>
          <p:nvPr/>
        </p:nvSpPr>
        <p:spPr>
          <a:xfrm>
            <a:off x="1013944" y="5831985"/>
            <a:ext cx="3244061" cy="307777"/>
          </a:xfrm>
          <a:prstGeom prst="rect">
            <a:avLst/>
          </a:prstGeom>
          <a:noFill/>
        </p:spPr>
        <p:txBody>
          <a:bodyPr wrap="square" rtlCol="0">
            <a:spAutoFit/>
          </a:bodyPr>
          <a:lstStyle/>
          <a:p>
            <a:r>
              <a:rPr lang="en-AU" sz="1400" dirty="0">
                <a:latin typeface="Arial" panose="020B0604020202020204" pitchFamily="34" charset="0"/>
                <a:cs typeface="Arial" panose="020B0604020202020204" pitchFamily="34" charset="0"/>
              </a:rPr>
              <a:t>CEEC Box Gum Woodland (EPBC)</a:t>
            </a:r>
            <a:endParaRPr lang="en-GB" sz="14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E41B59FE-5728-41AD-AF6A-D323E2B42203}"/>
              </a:ext>
            </a:extLst>
          </p:cNvPr>
          <p:cNvSpPr txBox="1"/>
          <p:nvPr/>
        </p:nvSpPr>
        <p:spPr>
          <a:xfrm>
            <a:off x="1013944" y="6115545"/>
            <a:ext cx="3244061" cy="307777"/>
          </a:xfrm>
          <a:prstGeom prst="rect">
            <a:avLst/>
          </a:prstGeom>
          <a:noFill/>
        </p:spPr>
        <p:txBody>
          <a:bodyPr wrap="square" rtlCol="0">
            <a:spAutoFit/>
          </a:bodyPr>
          <a:lstStyle/>
          <a:p>
            <a:r>
              <a:rPr lang="en-AU" sz="1400" dirty="0">
                <a:latin typeface="Arial" panose="020B0604020202020204" pitchFamily="34" charset="0"/>
                <a:cs typeface="Arial" panose="020B0604020202020204" pitchFamily="34" charset="0"/>
              </a:rPr>
              <a:t>Design Footprint (incl. 5m buffer)</a:t>
            </a:r>
            <a:endParaRPr lang="en-GB" sz="1400"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C17953CC-52D5-4588-B78C-90004E51F69D}"/>
              </a:ext>
            </a:extLst>
          </p:cNvPr>
          <p:cNvPicPr>
            <a:picLocks noChangeAspect="1"/>
          </p:cNvPicPr>
          <p:nvPr/>
        </p:nvPicPr>
        <p:blipFill rotWithShape="1">
          <a:blip r:embed="rId7"/>
          <a:srcRect t="19116" b="18195"/>
          <a:stretch/>
        </p:blipFill>
        <p:spPr>
          <a:xfrm>
            <a:off x="632750" y="4007248"/>
            <a:ext cx="4921027" cy="1649012"/>
          </a:xfrm>
          <a:prstGeom prst="rect">
            <a:avLst/>
          </a:prstGeom>
        </p:spPr>
      </p:pic>
      <p:sp>
        <p:nvSpPr>
          <p:cNvPr id="28" name="Arrow: Right 27">
            <a:extLst>
              <a:ext uri="{FF2B5EF4-FFF2-40B4-BE49-F238E27FC236}">
                <a16:creationId xmlns:a16="http://schemas.microsoft.com/office/drawing/2014/main" id="{5E2F74C7-DED2-4D65-97BA-2097B95F9EEB}"/>
              </a:ext>
            </a:extLst>
          </p:cNvPr>
          <p:cNvSpPr/>
          <p:nvPr/>
        </p:nvSpPr>
        <p:spPr>
          <a:xfrm rot="10645134">
            <a:off x="3513137" y="4560788"/>
            <a:ext cx="3075177" cy="201825"/>
          </a:xfrm>
          <a:prstGeom prst="rightArrow">
            <a:avLst/>
          </a:prstGeom>
          <a:solidFill>
            <a:srgbClr val="E2F0D9">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540926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63795" y="1079947"/>
            <a:ext cx="4421566" cy="2692512"/>
          </a:xfrm>
        </p:spPr>
        <p:txBody>
          <a:bodyPr>
            <a:noAutofit/>
          </a:bodyPr>
          <a:lstStyle/>
          <a:p>
            <a:pPr marL="449263" lvl="1">
              <a:spcAft>
                <a:spcPts val="600"/>
              </a:spcAft>
            </a:pPr>
            <a:r>
              <a:rPr lang="en-US" sz="1800" dirty="0"/>
              <a:t>58 hollow bearing trees confirmed at T36 location. Much more than any other wind turbine location. </a:t>
            </a:r>
          </a:p>
          <a:p>
            <a:pPr marL="449263" lvl="1">
              <a:spcAft>
                <a:spcPts val="600"/>
              </a:spcAft>
            </a:pPr>
            <a:r>
              <a:rPr lang="en-US" sz="1800" dirty="0"/>
              <a:t>These trees are one of 2 locations considered BGW Mod-Good (high).</a:t>
            </a:r>
          </a:p>
          <a:p>
            <a:pPr marL="449263" lvl="1"/>
            <a:r>
              <a:rPr lang="en-US" sz="1800" dirty="0"/>
              <a:t>This area will now be protected from direct impacts under the new Development corridor.</a:t>
            </a:r>
          </a:p>
        </p:txBody>
      </p:sp>
      <p:sp>
        <p:nvSpPr>
          <p:cNvPr id="10" name="Slide Number Placeholder 3"/>
          <p:cNvSpPr>
            <a:spLocks noGrp="1"/>
          </p:cNvSpPr>
          <p:nvPr>
            <p:ph type="sldNum" sz="quarter" idx="12"/>
          </p:nvPr>
        </p:nvSpPr>
        <p:spPr/>
        <p:txBody>
          <a:bodyPr/>
          <a:lstStyle/>
          <a:p>
            <a:endParaRPr lang="en-AU" sz="1000" dirty="0"/>
          </a:p>
          <a:p>
            <a:r>
              <a:rPr lang="en-AU" sz="1000" dirty="0"/>
              <a:t>	</a:t>
            </a:r>
            <a:fld id="{A3D10E25-67BB-46E0-9921-FB11B1002400}" type="slidenum">
              <a:rPr lang="en-AU" sz="1000"/>
              <a:pPr/>
              <a:t>18</a:t>
            </a:fld>
            <a:endParaRPr lang="en-AU" sz="1000" dirty="0"/>
          </a:p>
        </p:txBody>
      </p:sp>
      <p:cxnSp>
        <p:nvCxnSpPr>
          <p:cNvPr id="9" name="Straight Connector 8"/>
          <p:cNvCxnSpPr/>
          <p:nvPr/>
        </p:nvCxnSpPr>
        <p:spPr>
          <a:xfrm flipV="1">
            <a:off x="628651" y="830911"/>
            <a:ext cx="7886700" cy="2286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itle 1"/>
          <p:cNvSpPr txBox="1">
            <a:spLocks/>
          </p:cNvSpPr>
          <p:nvPr/>
        </p:nvSpPr>
        <p:spPr>
          <a:xfrm>
            <a:off x="0" y="726712"/>
            <a:ext cx="9144000" cy="574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AU" sz="2000" b="1" dirty="0">
              <a:solidFill>
                <a:schemeClr val="accent1">
                  <a:lumMod val="50000"/>
                </a:schemeClr>
              </a:solidFill>
            </a:endParaRPr>
          </a:p>
        </p:txBody>
      </p:sp>
      <p:sp>
        <p:nvSpPr>
          <p:cNvPr id="11" name="Title 1"/>
          <p:cNvSpPr txBox="1">
            <a:spLocks/>
          </p:cNvSpPr>
          <p:nvPr/>
        </p:nvSpPr>
        <p:spPr>
          <a:xfrm>
            <a:off x="363796" y="-45302"/>
            <a:ext cx="8151553" cy="9941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3200" b="1" dirty="0">
                <a:solidFill>
                  <a:schemeClr val="accent5"/>
                </a:solidFill>
              </a:rPr>
              <a:t>             Removal of Turbine 36</a:t>
            </a:r>
          </a:p>
        </p:txBody>
      </p:sp>
      <p:pic>
        <p:nvPicPr>
          <p:cNvPr id="15"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870" y="84105"/>
            <a:ext cx="2269067" cy="691861"/>
          </a:xfrm>
          <a:prstGeom prst="rect">
            <a:avLst/>
          </a:prstGeom>
        </p:spPr>
      </p:pic>
      <p:pic>
        <p:nvPicPr>
          <p:cNvPr id="13" name="Content Placeholder 5">
            <a:extLst>
              <a:ext uri="{FF2B5EF4-FFF2-40B4-BE49-F238E27FC236}">
                <a16:creationId xmlns:a16="http://schemas.microsoft.com/office/drawing/2014/main" id="{1A5FAB8C-B4BC-4540-8F42-B47476BF4F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39" b="11131"/>
          <a:stretch/>
        </p:blipFill>
        <p:spPr>
          <a:xfrm>
            <a:off x="735363" y="3772459"/>
            <a:ext cx="4136451" cy="2600690"/>
          </a:xfrm>
          <a:prstGeom prst="rect">
            <a:avLst/>
          </a:prstGeom>
        </p:spPr>
      </p:pic>
      <p:pic>
        <p:nvPicPr>
          <p:cNvPr id="14" name="Picture 13">
            <a:extLst>
              <a:ext uri="{FF2B5EF4-FFF2-40B4-BE49-F238E27FC236}">
                <a16:creationId xmlns:a16="http://schemas.microsoft.com/office/drawing/2014/main" id="{382BED09-8E5C-477C-BACA-812B0554A279}"/>
              </a:ext>
            </a:extLst>
          </p:cNvPr>
          <p:cNvPicPr>
            <a:picLocks noChangeAspect="1"/>
          </p:cNvPicPr>
          <p:nvPr/>
        </p:nvPicPr>
        <p:blipFill>
          <a:blip r:embed="rId4"/>
          <a:stretch>
            <a:fillRect/>
          </a:stretch>
        </p:blipFill>
        <p:spPr>
          <a:xfrm>
            <a:off x="4958271" y="3944677"/>
            <a:ext cx="3557080" cy="2411677"/>
          </a:xfrm>
          <a:prstGeom prst="rect">
            <a:avLst/>
          </a:prstGeom>
        </p:spPr>
      </p:pic>
      <p:pic>
        <p:nvPicPr>
          <p:cNvPr id="16" name="Picture 15">
            <a:extLst>
              <a:ext uri="{FF2B5EF4-FFF2-40B4-BE49-F238E27FC236}">
                <a16:creationId xmlns:a16="http://schemas.microsoft.com/office/drawing/2014/main" id="{8DA051B9-8EB5-4F4A-B621-821813D80D5C}"/>
              </a:ext>
            </a:extLst>
          </p:cNvPr>
          <p:cNvPicPr>
            <a:picLocks noChangeAspect="1"/>
          </p:cNvPicPr>
          <p:nvPr/>
        </p:nvPicPr>
        <p:blipFill>
          <a:blip r:embed="rId5"/>
          <a:stretch>
            <a:fillRect/>
          </a:stretch>
        </p:blipFill>
        <p:spPr>
          <a:xfrm>
            <a:off x="4958275" y="1194173"/>
            <a:ext cx="3557079" cy="2692512"/>
          </a:xfrm>
          <a:prstGeom prst="rect">
            <a:avLst/>
          </a:prstGeom>
        </p:spPr>
      </p:pic>
    </p:spTree>
    <p:extLst>
      <p:ext uri="{BB962C8B-B14F-4D97-AF65-F5344CB8AC3E}">
        <p14:creationId xmlns:p14="http://schemas.microsoft.com/office/powerpoint/2010/main" val="2230862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flipV="1">
            <a:off x="632751" y="830911"/>
            <a:ext cx="7886700" cy="2286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75DA47B8-F679-47A4-8644-C9E836616BD7}"/>
              </a:ext>
            </a:extLst>
          </p:cNvPr>
          <p:cNvSpPr txBox="1">
            <a:spLocks/>
          </p:cNvSpPr>
          <p:nvPr/>
        </p:nvSpPr>
        <p:spPr>
          <a:xfrm>
            <a:off x="1662226" y="-45302"/>
            <a:ext cx="7320904" cy="9941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3200" b="1" dirty="0">
                <a:solidFill>
                  <a:schemeClr val="accent5"/>
                </a:solidFill>
              </a:rPr>
              <a:t>  Removal of 3 Turbines – 75, 76 &amp; 77</a:t>
            </a:r>
          </a:p>
        </p:txBody>
      </p:sp>
      <p:pic>
        <p:nvPicPr>
          <p:cNvPr id="7" name="Content Placeholder 4">
            <a:extLst>
              <a:ext uri="{FF2B5EF4-FFF2-40B4-BE49-F238E27FC236}">
                <a16:creationId xmlns:a16="http://schemas.microsoft.com/office/drawing/2014/main" id="{8DCBB8F2-F674-40FE-947F-857F4C244D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870" y="84105"/>
            <a:ext cx="2269067" cy="691861"/>
          </a:xfrm>
          <a:prstGeom prst="rect">
            <a:avLst/>
          </a:prstGeom>
        </p:spPr>
      </p:pic>
      <p:pic>
        <p:nvPicPr>
          <p:cNvPr id="9" name="Picture 8">
            <a:extLst>
              <a:ext uri="{FF2B5EF4-FFF2-40B4-BE49-F238E27FC236}">
                <a16:creationId xmlns:a16="http://schemas.microsoft.com/office/drawing/2014/main" id="{586CA63F-5898-4351-949F-986510DB4B4C}"/>
              </a:ext>
            </a:extLst>
          </p:cNvPr>
          <p:cNvPicPr>
            <a:picLocks noChangeAspect="1"/>
          </p:cNvPicPr>
          <p:nvPr/>
        </p:nvPicPr>
        <p:blipFill rotWithShape="1">
          <a:blip r:embed="rId4"/>
          <a:srcRect r="5224"/>
          <a:stretch/>
        </p:blipFill>
        <p:spPr>
          <a:xfrm>
            <a:off x="292976" y="3111234"/>
            <a:ext cx="4232511" cy="3328039"/>
          </a:xfrm>
          <a:prstGeom prst="rect">
            <a:avLst/>
          </a:prstGeom>
        </p:spPr>
      </p:pic>
      <p:pic>
        <p:nvPicPr>
          <p:cNvPr id="14" name="Picture 13">
            <a:extLst>
              <a:ext uri="{FF2B5EF4-FFF2-40B4-BE49-F238E27FC236}">
                <a16:creationId xmlns:a16="http://schemas.microsoft.com/office/drawing/2014/main" id="{761BABAD-09B9-461A-AFA2-C88D1004AE15}"/>
              </a:ext>
            </a:extLst>
          </p:cNvPr>
          <p:cNvPicPr>
            <a:picLocks noChangeAspect="1"/>
          </p:cNvPicPr>
          <p:nvPr/>
        </p:nvPicPr>
        <p:blipFill rotWithShape="1">
          <a:blip r:embed="rId5"/>
          <a:srcRect r="5602"/>
          <a:stretch/>
        </p:blipFill>
        <p:spPr>
          <a:xfrm>
            <a:off x="4685640" y="3096393"/>
            <a:ext cx="4181949" cy="3342880"/>
          </a:xfrm>
          <a:prstGeom prst="rect">
            <a:avLst/>
          </a:prstGeom>
        </p:spPr>
      </p:pic>
      <p:sp>
        <p:nvSpPr>
          <p:cNvPr id="15" name="TextBox 14">
            <a:extLst>
              <a:ext uri="{FF2B5EF4-FFF2-40B4-BE49-F238E27FC236}">
                <a16:creationId xmlns:a16="http://schemas.microsoft.com/office/drawing/2014/main" id="{6B1F89BE-69F2-47D0-8E7E-EAF2B3FE56AD}"/>
              </a:ext>
            </a:extLst>
          </p:cNvPr>
          <p:cNvSpPr txBox="1"/>
          <p:nvPr/>
        </p:nvSpPr>
        <p:spPr>
          <a:xfrm>
            <a:off x="1026093" y="5144529"/>
            <a:ext cx="457200" cy="246221"/>
          </a:xfrm>
          <a:prstGeom prst="rect">
            <a:avLst/>
          </a:prstGeom>
          <a:noFill/>
        </p:spPr>
        <p:txBody>
          <a:bodyPr wrap="square" rtlCol="0">
            <a:spAutoFit/>
          </a:bodyPr>
          <a:lstStyle/>
          <a:p>
            <a:r>
              <a:rPr lang="en-AU" sz="1000" b="1" dirty="0">
                <a:solidFill>
                  <a:schemeClr val="accent4">
                    <a:lumMod val="20000"/>
                    <a:lumOff val="80000"/>
                  </a:schemeClr>
                </a:solidFill>
              </a:rPr>
              <a:t>C06</a:t>
            </a:r>
            <a:endParaRPr lang="en-GB" sz="1000" b="1" dirty="0">
              <a:solidFill>
                <a:schemeClr val="accent4">
                  <a:lumMod val="20000"/>
                  <a:lumOff val="80000"/>
                </a:schemeClr>
              </a:solidFill>
            </a:endParaRPr>
          </a:p>
        </p:txBody>
      </p:sp>
      <p:sp>
        <p:nvSpPr>
          <p:cNvPr id="16" name="TextBox 15">
            <a:extLst>
              <a:ext uri="{FF2B5EF4-FFF2-40B4-BE49-F238E27FC236}">
                <a16:creationId xmlns:a16="http://schemas.microsoft.com/office/drawing/2014/main" id="{957B0316-A2EB-427B-816E-520451BC2D70}"/>
              </a:ext>
            </a:extLst>
          </p:cNvPr>
          <p:cNvSpPr txBox="1"/>
          <p:nvPr/>
        </p:nvSpPr>
        <p:spPr>
          <a:xfrm>
            <a:off x="1233106" y="5513930"/>
            <a:ext cx="457200" cy="246221"/>
          </a:xfrm>
          <a:prstGeom prst="rect">
            <a:avLst/>
          </a:prstGeom>
          <a:noFill/>
        </p:spPr>
        <p:txBody>
          <a:bodyPr wrap="square" rtlCol="0">
            <a:spAutoFit/>
          </a:bodyPr>
          <a:lstStyle/>
          <a:p>
            <a:r>
              <a:rPr lang="en-AU" sz="1000" b="1" dirty="0">
                <a:solidFill>
                  <a:schemeClr val="accent4">
                    <a:lumMod val="20000"/>
                    <a:lumOff val="80000"/>
                  </a:schemeClr>
                </a:solidFill>
              </a:rPr>
              <a:t>C60</a:t>
            </a:r>
            <a:endParaRPr lang="en-GB" sz="1000" b="1" dirty="0">
              <a:solidFill>
                <a:schemeClr val="accent4">
                  <a:lumMod val="20000"/>
                  <a:lumOff val="80000"/>
                </a:schemeClr>
              </a:solidFill>
            </a:endParaRPr>
          </a:p>
        </p:txBody>
      </p:sp>
      <p:sp>
        <p:nvSpPr>
          <p:cNvPr id="17" name="TextBox 16">
            <a:extLst>
              <a:ext uri="{FF2B5EF4-FFF2-40B4-BE49-F238E27FC236}">
                <a16:creationId xmlns:a16="http://schemas.microsoft.com/office/drawing/2014/main" id="{E9E4D774-AC99-4DE4-816F-D169CB15759F}"/>
              </a:ext>
            </a:extLst>
          </p:cNvPr>
          <p:cNvSpPr txBox="1"/>
          <p:nvPr/>
        </p:nvSpPr>
        <p:spPr>
          <a:xfrm>
            <a:off x="5524309" y="5144528"/>
            <a:ext cx="457200" cy="246221"/>
          </a:xfrm>
          <a:prstGeom prst="rect">
            <a:avLst/>
          </a:prstGeom>
          <a:noFill/>
        </p:spPr>
        <p:txBody>
          <a:bodyPr wrap="square" rtlCol="0">
            <a:spAutoFit/>
          </a:bodyPr>
          <a:lstStyle/>
          <a:p>
            <a:r>
              <a:rPr lang="en-AU" sz="1000" b="1" dirty="0">
                <a:solidFill>
                  <a:schemeClr val="accent4">
                    <a:lumMod val="20000"/>
                    <a:lumOff val="80000"/>
                  </a:schemeClr>
                </a:solidFill>
              </a:rPr>
              <a:t>C06</a:t>
            </a:r>
            <a:endParaRPr lang="en-GB" sz="1000" b="1" dirty="0">
              <a:solidFill>
                <a:schemeClr val="accent4">
                  <a:lumMod val="20000"/>
                  <a:lumOff val="80000"/>
                </a:schemeClr>
              </a:solidFill>
            </a:endParaRPr>
          </a:p>
        </p:txBody>
      </p:sp>
      <p:sp>
        <p:nvSpPr>
          <p:cNvPr id="18" name="TextBox 17">
            <a:extLst>
              <a:ext uri="{FF2B5EF4-FFF2-40B4-BE49-F238E27FC236}">
                <a16:creationId xmlns:a16="http://schemas.microsoft.com/office/drawing/2014/main" id="{B063DB9F-E0B0-4AE5-859A-8B94DC6DED77}"/>
              </a:ext>
            </a:extLst>
          </p:cNvPr>
          <p:cNvSpPr txBox="1"/>
          <p:nvPr/>
        </p:nvSpPr>
        <p:spPr>
          <a:xfrm>
            <a:off x="5731322" y="5513929"/>
            <a:ext cx="457200" cy="246221"/>
          </a:xfrm>
          <a:prstGeom prst="rect">
            <a:avLst/>
          </a:prstGeom>
          <a:noFill/>
        </p:spPr>
        <p:txBody>
          <a:bodyPr wrap="square" rtlCol="0">
            <a:spAutoFit/>
          </a:bodyPr>
          <a:lstStyle/>
          <a:p>
            <a:r>
              <a:rPr lang="en-AU" sz="1000" b="1" dirty="0">
                <a:solidFill>
                  <a:schemeClr val="accent4">
                    <a:lumMod val="20000"/>
                    <a:lumOff val="80000"/>
                  </a:schemeClr>
                </a:solidFill>
              </a:rPr>
              <a:t>C60</a:t>
            </a:r>
            <a:endParaRPr lang="en-GB" sz="1000" b="1" dirty="0">
              <a:solidFill>
                <a:schemeClr val="accent4">
                  <a:lumMod val="20000"/>
                  <a:lumOff val="80000"/>
                </a:schemeClr>
              </a:solidFill>
            </a:endParaRPr>
          </a:p>
        </p:txBody>
      </p:sp>
      <p:pic>
        <p:nvPicPr>
          <p:cNvPr id="19" name="Picture 18">
            <a:extLst>
              <a:ext uri="{FF2B5EF4-FFF2-40B4-BE49-F238E27FC236}">
                <a16:creationId xmlns:a16="http://schemas.microsoft.com/office/drawing/2014/main" id="{CC0432B3-3552-47E5-AD03-616C1305C9C4}"/>
              </a:ext>
            </a:extLst>
          </p:cNvPr>
          <p:cNvPicPr>
            <a:picLocks noChangeAspect="1"/>
          </p:cNvPicPr>
          <p:nvPr/>
        </p:nvPicPr>
        <p:blipFill>
          <a:blip r:embed="rId6"/>
          <a:stretch>
            <a:fillRect/>
          </a:stretch>
        </p:blipFill>
        <p:spPr>
          <a:xfrm>
            <a:off x="2981028" y="6519800"/>
            <a:ext cx="168499" cy="150762"/>
          </a:xfrm>
          <a:prstGeom prst="rect">
            <a:avLst/>
          </a:prstGeom>
        </p:spPr>
      </p:pic>
      <p:pic>
        <p:nvPicPr>
          <p:cNvPr id="20" name="Picture 19">
            <a:extLst>
              <a:ext uri="{FF2B5EF4-FFF2-40B4-BE49-F238E27FC236}">
                <a16:creationId xmlns:a16="http://schemas.microsoft.com/office/drawing/2014/main" id="{62C147A6-E4B8-4F23-9B7E-6BFB8AEA9886}"/>
              </a:ext>
            </a:extLst>
          </p:cNvPr>
          <p:cNvPicPr>
            <a:picLocks noChangeAspect="1"/>
          </p:cNvPicPr>
          <p:nvPr/>
        </p:nvPicPr>
        <p:blipFill>
          <a:blip r:embed="rId7"/>
          <a:stretch>
            <a:fillRect/>
          </a:stretch>
        </p:blipFill>
        <p:spPr>
          <a:xfrm>
            <a:off x="2319147" y="6519800"/>
            <a:ext cx="150762" cy="150762"/>
          </a:xfrm>
          <a:prstGeom prst="rect">
            <a:avLst/>
          </a:prstGeom>
        </p:spPr>
      </p:pic>
      <p:pic>
        <p:nvPicPr>
          <p:cNvPr id="21" name="Picture 20">
            <a:extLst>
              <a:ext uri="{FF2B5EF4-FFF2-40B4-BE49-F238E27FC236}">
                <a16:creationId xmlns:a16="http://schemas.microsoft.com/office/drawing/2014/main" id="{605BA2E3-0428-46EA-8B79-AA1F76A4BF66}"/>
              </a:ext>
            </a:extLst>
          </p:cNvPr>
          <p:cNvPicPr>
            <a:picLocks noChangeAspect="1"/>
          </p:cNvPicPr>
          <p:nvPr/>
        </p:nvPicPr>
        <p:blipFill>
          <a:blip r:embed="rId8"/>
          <a:stretch>
            <a:fillRect/>
          </a:stretch>
        </p:blipFill>
        <p:spPr>
          <a:xfrm>
            <a:off x="3692583" y="6519800"/>
            <a:ext cx="158059" cy="149278"/>
          </a:xfrm>
          <a:prstGeom prst="rect">
            <a:avLst/>
          </a:prstGeom>
        </p:spPr>
      </p:pic>
      <p:sp>
        <p:nvSpPr>
          <p:cNvPr id="22" name="TextBox 21">
            <a:extLst>
              <a:ext uri="{FF2B5EF4-FFF2-40B4-BE49-F238E27FC236}">
                <a16:creationId xmlns:a16="http://schemas.microsoft.com/office/drawing/2014/main" id="{40A12CFB-59C9-4B6D-9E20-33B1887E0488}"/>
              </a:ext>
            </a:extLst>
          </p:cNvPr>
          <p:cNvSpPr txBox="1"/>
          <p:nvPr/>
        </p:nvSpPr>
        <p:spPr>
          <a:xfrm>
            <a:off x="2366415" y="6449704"/>
            <a:ext cx="565061" cy="261610"/>
          </a:xfrm>
          <a:prstGeom prst="rect">
            <a:avLst/>
          </a:prstGeom>
          <a:noFill/>
        </p:spPr>
        <p:txBody>
          <a:bodyPr wrap="square" rtlCol="0">
            <a:spAutoFit/>
          </a:bodyPr>
          <a:lstStyle/>
          <a:p>
            <a:r>
              <a:rPr lang="en-AU" sz="1100" dirty="0"/>
              <a:t>Signed </a:t>
            </a:r>
            <a:endParaRPr lang="en-GB" sz="1100" dirty="0"/>
          </a:p>
        </p:txBody>
      </p:sp>
      <p:sp>
        <p:nvSpPr>
          <p:cNvPr id="23" name="TextBox 22">
            <a:extLst>
              <a:ext uri="{FF2B5EF4-FFF2-40B4-BE49-F238E27FC236}">
                <a16:creationId xmlns:a16="http://schemas.microsoft.com/office/drawing/2014/main" id="{125626D8-A191-4FDD-B15C-F51286C32065}"/>
              </a:ext>
            </a:extLst>
          </p:cNvPr>
          <p:cNvSpPr txBox="1"/>
          <p:nvPr/>
        </p:nvSpPr>
        <p:spPr>
          <a:xfrm>
            <a:off x="671199" y="6457040"/>
            <a:ext cx="1650306" cy="261610"/>
          </a:xfrm>
          <a:prstGeom prst="rect">
            <a:avLst/>
          </a:prstGeom>
          <a:noFill/>
        </p:spPr>
        <p:txBody>
          <a:bodyPr wrap="square" rtlCol="0">
            <a:spAutoFit/>
          </a:bodyPr>
          <a:lstStyle/>
          <a:p>
            <a:r>
              <a:rPr lang="en-AU" sz="1100" b="1" dirty="0"/>
              <a:t>Neighbour Agreements:</a:t>
            </a:r>
            <a:endParaRPr lang="en-GB" sz="1100" b="1" dirty="0"/>
          </a:p>
        </p:txBody>
      </p:sp>
      <p:sp>
        <p:nvSpPr>
          <p:cNvPr id="24" name="TextBox 23">
            <a:extLst>
              <a:ext uri="{FF2B5EF4-FFF2-40B4-BE49-F238E27FC236}">
                <a16:creationId xmlns:a16="http://schemas.microsoft.com/office/drawing/2014/main" id="{1F55EF02-9884-4529-80C0-0E2104C45666}"/>
              </a:ext>
            </a:extLst>
          </p:cNvPr>
          <p:cNvSpPr txBox="1"/>
          <p:nvPr/>
        </p:nvSpPr>
        <p:spPr>
          <a:xfrm>
            <a:off x="3038055" y="6457185"/>
            <a:ext cx="626979" cy="261610"/>
          </a:xfrm>
          <a:prstGeom prst="rect">
            <a:avLst/>
          </a:prstGeom>
          <a:noFill/>
        </p:spPr>
        <p:txBody>
          <a:bodyPr wrap="square" rtlCol="0">
            <a:spAutoFit/>
          </a:bodyPr>
          <a:lstStyle/>
          <a:p>
            <a:r>
              <a:rPr lang="en-AU" sz="1100" dirty="0"/>
              <a:t>Offered </a:t>
            </a:r>
            <a:endParaRPr lang="en-GB" sz="1100" dirty="0"/>
          </a:p>
        </p:txBody>
      </p:sp>
      <p:sp>
        <p:nvSpPr>
          <p:cNvPr id="25" name="TextBox 24">
            <a:extLst>
              <a:ext uri="{FF2B5EF4-FFF2-40B4-BE49-F238E27FC236}">
                <a16:creationId xmlns:a16="http://schemas.microsoft.com/office/drawing/2014/main" id="{57565292-084E-4CB2-8394-DD0C597D0A16}"/>
              </a:ext>
            </a:extLst>
          </p:cNvPr>
          <p:cNvSpPr txBox="1"/>
          <p:nvPr/>
        </p:nvSpPr>
        <p:spPr>
          <a:xfrm>
            <a:off x="3735879" y="6464665"/>
            <a:ext cx="1546981" cy="268946"/>
          </a:xfrm>
          <a:prstGeom prst="rect">
            <a:avLst/>
          </a:prstGeom>
          <a:noFill/>
        </p:spPr>
        <p:txBody>
          <a:bodyPr wrap="square" rtlCol="0">
            <a:spAutoFit/>
          </a:bodyPr>
          <a:lstStyle/>
          <a:p>
            <a:r>
              <a:rPr lang="en-AU" sz="1100" dirty="0"/>
              <a:t>Drafted/Intend to Offer </a:t>
            </a:r>
            <a:endParaRPr lang="en-GB" sz="1100" dirty="0"/>
          </a:p>
        </p:txBody>
      </p:sp>
      <p:sp>
        <p:nvSpPr>
          <p:cNvPr id="26" name="TextBox 25">
            <a:extLst>
              <a:ext uri="{FF2B5EF4-FFF2-40B4-BE49-F238E27FC236}">
                <a16:creationId xmlns:a16="http://schemas.microsoft.com/office/drawing/2014/main" id="{9949750B-16E3-4D72-8752-956A199EB74C}"/>
              </a:ext>
            </a:extLst>
          </p:cNvPr>
          <p:cNvSpPr txBox="1"/>
          <p:nvPr/>
        </p:nvSpPr>
        <p:spPr>
          <a:xfrm>
            <a:off x="2271761" y="4882919"/>
            <a:ext cx="640080" cy="261610"/>
          </a:xfrm>
          <a:prstGeom prst="rect">
            <a:avLst/>
          </a:prstGeom>
          <a:noFill/>
        </p:spPr>
        <p:txBody>
          <a:bodyPr wrap="square" rtlCol="0">
            <a:spAutoFit/>
          </a:bodyPr>
          <a:lstStyle/>
          <a:p>
            <a:r>
              <a:rPr lang="en-AU" sz="1100" b="1" dirty="0">
                <a:solidFill>
                  <a:schemeClr val="accent2"/>
                </a:solidFill>
              </a:rPr>
              <a:t>2km</a:t>
            </a:r>
            <a:endParaRPr lang="en-GB" sz="1100" b="1" dirty="0">
              <a:solidFill>
                <a:schemeClr val="accent2"/>
              </a:solidFill>
            </a:endParaRPr>
          </a:p>
        </p:txBody>
      </p:sp>
      <p:sp>
        <p:nvSpPr>
          <p:cNvPr id="27" name="TextBox 26">
            <a:extLst>
              <a:ext uri="{FF2B5EF4-FFF2-40B4-BE49-F238E27FC236}">
                <a16:creationId xmlns:a16="http://schemas.microsoft.com/office/drawing/2014/main" id="{FBBDB7AC-138A-42E7-986D-676FB3F68D8E}"/>
              </a:ext>
            </a:extLst>
          </p:cNvPr>
          <p:cNvSpPr txBox="1"/>
          <p:nvPr/>
        </p:nvSpPr>
        <p:spPr>
          <a:xfrm>
            <a:off x="6629005" y="4621308"/>
            <a:ext cx="640080" cy="261610"/>
          </a:xfrm>
          <a:prstGeom prst="rect">
            <a:avLst/>
          </a:prstGeom>
          <a:noFill/>
        </p:spPr>
        <p:txBody>
          <a:bodyPr wrap="square" rtlCol="0">
            <a:spAutoFit/>
          </a:bodyPr>
          <a:lstStyle/>
          <a:p>
            <a:r>
              <a:rPr lang="en-AU" sz="1100" b="1" dirty="0">
                <a:solidFill>
                  <a:schemeClr val="accent2"/>
                </a:solidFill>
              </a:rPr>
              <a:t>2km</a:t>
            </a:r>
            <a:endParaRPr lang="en-GB" sz="1100" b="1" dirty="0">
              <a:solidFill>
                <a:schemeClr val="accent2"/>
              </a:solidFill>
            </a:endParaRPr>
          </a:p>
        </p:txBody>
      </p:sp>
      <p:sp>
        <p:nvSpPr>
          <p:cNvPr id="28" name="TextBox 27">
            <a:extLst>
              <a:ext uri="{FF2B5EF4-FFF2-40B4-BE49-F238E27FC236}">
                <a16:creationId xmlns:a16="http://schemas.microsoft.com/office/drawing/2014/main" id="{EF31DCEA-4043-4257-982D-853985E93B07}"/>
              </a:ext>
            </a:extLst>
          </p:cNvPr>
          <p:cNvSpPr txBox="1"/>
          <p:nvPr/>
        </p:nvSpPr>
        <p:spPr>
          <a:xfrm>
            <a:off x="2752126" y="5241291"/>
            <a:ext cx="640080" cy="261610"/>
          </a:xfrm>
          <a:prstGeom prst="rect">
            <a:avLst/>
          </a:prstGeom>
          <a:noFill/>
        </p:spPr>
        <p:txBody>
          <a:bodyPr wrap="square" rtlCol="0">
            <a:spAutoFit/>
          </a:bodyPr>
          <a:lstStyle/>
          <a:p>
            <a:r>
              <a:rPr lang="en-AU" sz="1100" b="1" dirty="0">
                <a:solidFill>
                  <a:srgbClr val="FFFF00"/>
                </a:solidFill>
              </a:rPr>
              <a:t>3km</a:t>
            </a:r>
            <a:endParaRPr lang="en-GB" sz="1100" b="1" dirty="0">
              <a:solidFill>
                <a:srgbClr val="FFFF00"/>
              </a:solidFill>
            </a:endParaRPr>
          </a:p>
        </p:txBody>
      </p:sp>
      <p:sp>
        <p:nvSpPr>
          <p:cNvPr id="29" name="TextBox 28">
            <a:extLst>
              <a:ext uri="{FF2B5EF4-FFF2-40B4-BE49-F238E27FC236}">
                <a16:creationId xmlns:a16="http://schemas.microsoft.com/office/drawing/2014/main" id="{DC41A099-4EF6-4FFA-9B4D-F0A23697132C}"/>
              </a:ext>
            </a:extLst>
          </p:cNvPr>
          <p:cNvSpPr txBox="1"/>
          <p:nvPr/>
        </p:nvSpPr>
        <p:spPr>
          <a:xfrm>
            <a:off x="7096141" y="5013723"/>
            <a:ext cx="640080" cy="261610"/>
          </a:xfrm>
          <a:prstGeom prst="rect">
            <a:avLst/>
          </a:prstGeom>
          <a:noFill/>
        </p:spPr>
        <p:txBody>
          <a:bodyPr wrap="square" rtlCol="0">
            <a:spAutoFit/>
          </a:bodyPr>
          <a:lstStyle/>
          <a:p>
            <a:r>
              <a:rPr lang="en-AU" sz="1100" b="1" dirty="0">
                <a:solidFill>
                  <a:srgbClr val="FFFF00"/>
                </a:solidFill>
              </a:rPr>
              <a:t>3km</a:t>
            </a:r>
            <a:endParaRPr lang="en-GB" sz="1100" b="1" dirty="0">
              <a:solidFill>
                <a:srgbClr val="FFFF00"/>
              </a:solidFill>
            </a:endParaRPr>
          </a:p>
        </p:txBody>
      </p:sp>
      <p:sp>
        <p:nvSpPr>
          <p:cNvPr id="30" name="TextBox 29">
            <a:extLst>
              <a:ext uri="{FF2B5EF4-FFF2-40B4-BE49-F238E27FC236}">
                <a16:creationId xmlns:a16="http://schemas.microsoft.com/office/drawing/2014/main" id="{0E0DD29E-6C4D-4397-BC21-2DBC6570C39D}"/>
              </a:ext>
            </a:extLst>
          </p:cNvPr>
          <p:cNvSpPr txBox="1"/>
          <p:nvPr/>
        </p:nvSpPr>
        <p:spPr>
          <a:xfrm>
            <a:off x="3260967" y="5599663"/>
            <a:ext cx="640080" cy="261610"/>
          </a:xfrm>
          <a:prstGeom prst="rect">
            <a:avLst/>
          </a:prstGeom>
          <a:noFill/>
        </p:spPr>
        <p:txBody>
          <a:bodyPr wrap="square" rtlCol="0">
            <a:spAutoFit/>
          </a:bodyPr>
          <a:lstStyle/>
          <a:p>
            <a:r>
              <a:rPr lang="en-AU" sz="1100" b="1" dirty="0">
                <a:solidFill>
                  <a:srgbClr val="00B0F0"/>
                </a:solidFill>
              </a:rPr>
              <a:t>4km</a:t>
            </a:r>
            <a:endParaRPr lang="en-GB" sz="1100" b="1" dirty="0">
              <a:solidFill>
                <a:srgbClr val="00B0F0"/>
              </a:solidFill>
            </a:endParaRPr>
          </a:p>
        </p:txBody>
      </p:sp>
      <p:sp>
        <p:nvSpPr>
          <p:cNvPr id="31" name="TextBox 30">
            <a:extLst>
              <a:ext uri="{FF2B5EF4-FFF2-40B4-BE49-F238E27FC236}">
                <a16:creationId xmlns:a16="http://schemas.microsoft.com/office/drawing/2014/main" id="{27CB29A6-2DAD-4599-BF1D-9E05A4CEEDC2}"/>
              </a:ext>
            </a:extLst>
          </p:cNvPr>
          <p:cNvSpPr txBox="1"/>
          <p:nvPr/>
        </p:nvSpPr>
        <p:spPr>
          <a:xfrm>
            <a:off x="7559163" y="5485822"/>
            <a:ext cx="640080" cy="261610"/>
          </a:xfrm>
          <a:prstGeom prst="rect">
            <a:avLst/>
          </a:prstGeom>
          <a:noFill/>
        </p:spPr>
        <p:txBody>
          <a:bodyPr wrap="square" rtlCol="0">
            <a:spAutoFit/>
          </a:bodyPr>
          <a:lstStyle/>
          <a:p>
            <a:r>
              <a:rPr lang="en-AU" sz="1100" b="1" dirty="0">
                <a:solidFill>
                  <a:srgbClr val="00B0F0"/>
                </a:solidFill>
              </a:rPr>
              <a:t>4km</a:t>
            </a:r>
            <a:endParaRPr lang="en-GB" sz="1100" b="1" dirty="0">
              <a:solidFill>
                <a:srgbClr val="00B0F0"/>
              </a:solidFill>
            </a:endParaRPr>
          </a:p>
        </p:txBody>
      </p:sp>
      <p:sp>
        <p:nvSpPr>
          <p:cNvPr id="32" name="TextBox 31">
            <a:extLst>
              <a:ext uri="{FF2B5EF4-FFF2-40B4-BE49-F238E27FC236}">
                <a16:creationId xmlns:a16="http://schemas.microsoft.com/office/drawing/2014/main" id="{C48F0769-35B4-41FD-B30E-9CDCEB0E9EA5}"/>
              </a:ext>
            </a:extLst>
          </p:cNvPr>
          <p:cNvSpPr txBox="1"/>
          <p:nvPr/>
        </p:nvSpPr>
        <p:spPr>
          <a:xfrm>
            <a:off x="8001414" y="5897145"/>
            <a:ext cx="640080" cy="261610"/>
          </a:xfrm>
          <a:prstGeom prst="rect">
            <a:avLst/>
          </a:prstGeom>
          <a:noFill/>
        </p:spPr>
        <p:txBody>
          <a:bodyPr wrap="square" rtlCol="0">
            <a:spAutoFit/>
          </a:bodyPr>
          <a:lstStyle/>
          <a:p>
            <a:r>
              <a:rPr lang="en-AU" sz="1100" b="1" dirty="0">
                <a:solidFill>
                  <a:srgbClr val="92D050"/>
                </a:solidFill>
              </a:rPr>
              <a:t>5km</a:t>
            </a:r>
            <a:endParaRPr lang="en-GB" sz="1100" b="1" dirty="0">
              <a:solidFill>
                <a:srgbClr val="92D050"/>
              </a:solidFill>
            </a:endParaRPr>
          </a:p>
        </p:txBody>
      </p:sp>
      <p:sp>
        <p:nvSpPr>
          <p:cNvPr id="33" name="TextBox 32">
            <a:extLst>
              <a:ext uri="{FF2B5EF4-FFF2-40B4-BE49-F238E27FC236}">
                <a16:creationId xmlns:a16="http://schemas.microsoft.com/office/drawing/2014/main" id="{70FD626C-96A8-4703-97E8-166B0972D584}"/>
              </a:ext>
            </a:extLst>
          </p:cNvPr>
          <p:cNvSpPr txBox="1"/>
          <p:nvPr/>
        </p:nvSpPr>
        <p:spPr>
          <a:xfrm>
            <a:off x="3728787" y="5973250"/>
            <a:ext cx="640080" cy="261610"/>
          </a:xfrm>
          <a:prstGeom prst="rect">
            <a:avLst/>
          </a:prstGeom>
          <a:noFill/>
        </p:spPr>
        <p:txBody>
          <a:bodyPr wrap="square" rtlCol="0">
            <a:spAutoFit/>
          </a:bodyPr>
          <a:lstStyle/>
          <a:p>
            <a:r>
              <a:rPr lang="en-AU" sz="1100" b="1" dirty="0">
                <a:solidFill>
                  <a:srgbClr val="92D050"/>
                </a:solidFill>
              </a:rPr>
              <a:t>5km</a:t>
            </a:r>
            <a:endParaRPr lang="en-GB" sz="1100" b="1" dirty="0">
              <a:solidFill>
                <a:srgbClr val="92D050"/>
              </a:solidFill>
            </a:endParaRPr>
          </a:p>
        </p:txBody>
      </p:sp>
      <p:sp>
        <p:nvSpPr>
          <p:cNvPr id="35" name="Arrow: Right 34">
            <a:extLst>
              <a:ext uri="{FF2B5EF4-FFF2-40B4-BE49-F238E27FC236}">
                <a16:creationId xmlns:a16="http://schemas.microsoft.com/office/drawing/2014/main" id="{0769C4B7-D6DB-41A2-BA8E-E9163AC626D5}"/>
              </a:ext>
            </a:extLst>
          </p:cNvPr>
          <p:cNvSpPr/>
          <p:nvPr/>
        </p:nvSpPr>
        <p:spPr>
          <a:xfrm>
            <a:off x="4368867" y="4578410"/>
            <a:ext cx="486339" cy="461022"/>
          </a:xfrm>
          <a:prstGeom prst="rightArrow">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a:extLst>
              <a:ext uri="{FF2B5EF4-FFF2-40B4-BE49-F238E27FC236}">
                <a16:creationId xmlns:a16="http://schemas.microsoft.com/office/drawing/2014/main" id="{F0DDB650-3314-4EAF-99FA-644D7141D110}"/>
              </a:ext>
            </a:extLst>
          </p:cNvPr>
          <p:cNvSpPr txBox="1"/>
          <p:nvPr/>
        </p:nvSpPr>
        <p:spPr>
          <a:xfrm>
            <a:off x="1192258" y="3561205"/>
            <a:ext cx="469967" cy="261610"/>
          </a:xfrm>
          <a:prstGeom prst="rect">
            <a:avLst/>
          </a:prstGeom>
          <a:noFill/>
        </p:spPr>
        <p:txBody>
          <a:bodyPr wrap="square" rtlCol="0">
            <a:spAutoFit/>
          </a:bodyPr>
          <a:lstStyle/>
          <a:p>
            <a:r>
              <a:rPr lang="en-AU" sz="1050" b="1" dirty="0">
                <a:solidFill>
                  <a:schemeClr val="bg1"/>
                </a:solidFill>
              </a:rPr>
              <a:t>75</a:t>
            </a:r>
            <a:endParaRPr lang="en-GB" sz="1050" b="1" dirty="0">
              <a:solidFill>
                <a:schemeClr val="bg1"/>
              </a:solidFill>
            </a:endParaRPr>
          </a:p>
        </p:txBody>
      </p:sp>
      <p:sp>
        <p:nvSpPr>
          <p:cNvPr id="37" name="TextBox 36">
            <a:extLst>
              <a:ext uri="{FF2B5EF4-FFF2-40B4-BE49-F238E27FC236}">
                <a16:creationId xmlns:a16="http://schemas.microsoft.com/office/drawing/2014/main" id="{0EED57D4-8068-4F32-A763-67F3FC835C55}"/>
              </a:ext>
            </a:extLst>
          </p:cNvPr>
          <p:cNvSpPr txBox="1"/>
          <p:nvPr/>
        </p:nvSpPr>
        <p:spPr>
          <a:xfrm>
            <a:off x="1220339" y="3930751"/>
            <a:ext cx="469967" cy="261610"/>
          </a:xfrm>
          <a:prstGeom prst="rect">
            <a:avLst/>
          </a:prstGeom>
          <a:noFill/>
        </p:spPr>
        <p:txBody>
          <a:bodyPr wrap="square" rtlCol="0">
            <a:spAutoFit/>
          </a:bodyPr>
          <a:lstStyle/>
          <a:p>
            <a:r>
              <a:rPr lang="en-AU" sz="1050" b="1" dirty="0">
                <a:solidFill>
                  <a:schemeClr val="bg1"/>
                </a:solidFill>
              </a:rPr>
              <a:t>77</a:t>
            </a:r>
            <a:endParaRPr lang="en-GB" sz="1050" b="1" dirty="0">
              <a:solidFill>
                <a:schemeClr val="bg1"/>
              </a:solidFill>
            </a:endParaRPr>
          </a:p>
        </p:txBody>
      </p:sp>
      <p:sp>
        <p:nvSpPr>
          <p:cNvPr id="38" name="TextBox 37">
            <a:extLst>
              <a:ext uri="{FF2B5EF4-FFF2-40B4-BE49-F238E27FC236}">
                <a16:creationId xmlns:a16="http://schemas.microsoft.com/office/drawing/2014/main" id="{40B44670-D037-43DB-B26D-CCCD947DC011}"/>
              </a:ext>
            </a:extLst>
          </p:cNvPr>
          <p:cNvSpPr txBox="1"/>
          <p:nvPr/>
        </p:nvSpPr>
        <p:spPr>
          <a:xfrm>
            <a:off x="1568928" y="3852710"/>
            <a:ext cx="469967" cy="261610"/>
          </a:xfrm>
          <a:prstGeom prst="rect">
            <a:avLst/>
          </a:prstGeom>
          <a:noFill/>
        </p:spPr>
        <p:txBody>
          <a:bodyPr wrap="square" rtlCol="0">
            <a:spAutoFit/>
          </a:bodyPr>
          <a:lstStyle/>
          <a:p>
            <a:r>
              <a:rPr lang="en-AU" sz="1050" b="1" dirty="0">
                <a:solidFill>
                  <a:schemeClr val="bg1"/>
                </a:solidFill>
              </a:rPr>
              <a:t>76</a:t>
            </a:r>
            <a:endParaRPr lang="en-GB" sz="1050" b="1" dirty="0">
              <a:solidFill>
                <a:schemeClr val="bg1"/>
              </a:solidFill>
            </a:endParaRPr>
          </a:p>
        </p:txBody>
      </p:sp>
      <p:sp>
        <p:nvSpPr>
          <p:cNvPr id="39" name="TextBox 38">
            <a:extLst>
              <a:ext uri="{FF2B5EF4-FFF2-40B4-BE49-F238E27FC236}">
                <a16:creationId xmlns:a16="http://schemas.microsoft.com/office/drawing/2014/main" id="{0EEEF6B9-362E-46CE-AD7A-7EBC7134334F}"/>
              </a:ext>
            </a:extLst>
          </p:cNvPr>
          <p:cNvSpPr txBox="1"/>
          <p:nvPr/>
        </p:nvSpPr>
        <p:spPr>
          <a:xfrm>
            <a:off x="1483293" y="3281828"/>
            <a:ext cx="469967" cy="261610"/>
          </a:xfrm>
          <a:prstGeom prst="rect">
            <a:avLst/>
          </a:prstGeom>
          <a:noFill/>
        </p:spPr>
        <p:txBody>
          <a:bodyPr wrap="square" rtlCol="0">
            <a:spAutoFit/>
          </a:bodyPr>
          <a:lstStyle/>
          <a:p>
            <a:r>
              <a:rPr lang="en-AU" sz="1050" b="1" dirty="0">
                <a:solidFill>
                  <a:schemeClr val="bg1"/>
                </a:solidFill>
              </a:rPr>
              <a:t>73</a:t>
            </a:r>
            <a:endParaRPr lang="en-GB" sz="1050" b="1" dirty="0">
              <a:solidFill>
                <a:schemeClr val="bg1"/>
              </a:solidFill>
            </a:endParaRPr>
          </a:p>
        </p:txBody>
      </p:sp>
      <p:sp>
        <p:nvSpPr>
          <p:cNvPr id="40" name="TextBox 39">
            <a:extLst>
              <a:ext uri="{FF2B5EF4-FFF2-40B4-BE49-F238E27FC236}">
                <a16:creationId xmlns:a16="http://schemas.microsoft.com/office/drawing/2014/main" id="{322C314E-6438-4516-B0E6-0EA1C47AF640}"/>
              </a:ext>
            </a:extLst>
          </p:cNvPr>
          <p:cNvSpPr txBox="1"/>
          <p:nvPr/>
        </p:nvSpPr>
        <p:spPr>
          <a:xfrm>
            <a:off x="1756523" y="3435019"/>
            <a:ext cx="469967" cy="261610"/>
          </a:xfrm>
          <a:prstGeom prst="rect">
            <a:avLst/>
          </a:prstGeom>
          <a:noFill/>
        </p:spPr>
        <p:txBody>
          <a:bodyPr wrap="square" rtlCol="0">
            <a:spAutoFit/>
          </a:bodyPr>
          <a:lstStyle/>
          <a:p>
            <a:r>
              <a:rPr lang="en-AU" sz="1050" b="1" dirty="0">
                <a:solidFill>
                  <a:schemeClr val="bg1"/>
                </a:solidFill>
              </a:rPr>
              <a:t>74</a:t>
            </a:r>
            <a:endParaRPr lang="en-GB" sz="1050" b="1" dirty="0">
              <a:solidFill>
                <a:schemeClr val="bg1"/>
              </a:solidFill>
            </a:endParaRPr>
          </a:p>
        </p:txBody>
      </p:sp>
      <p:sp>
        <p:nvSpPr>
          <p:cNvPr id="41" name="TextBox 40">
            <a:extLst>
              <a:ext uri="{FF2B5EF4-FFF2-40B4-BE49-F238E27FC236}">
                <a16:creationId xmlns:a16="http://schemas.microsoft.com/office/drawing/2014/main" id="{6126849E-2CE7-43E3-985E-BD77C4CDC9BB}"/>
              </a:ext>
            </a:extLst>
          </p:cNvPr>
          <p:cNvSpPr txBox="1"/>
          <p:nvPr/>
        </p:nvSpPr>
        <p:spPr>
          <a:xfrm>
            <a:off x="352756" y="3439694"/>
            <a:ext cx="469967" cy="261610"/>
          </a:xfrm>
          <a:prstGeom prst="rect">
            <a:avLst/>
          </a:prstGeom>
          <a:noFill/>
        </p:spPr>
        <p:txBody>
          <a:bodyPr wrap="square" rtlCol="0">
            <a:spAutoFit/>
          </a:bodyPr>
          <a:lstStyle/>
          <a:p>
            <a:r>
              <a:rPr lang="en-AU" sz="1050" b="1" dirty="0">
                <a:solidFill>
                  <a:schemeClr val="bg1"/>
                </a:solidFill>
              </a:rPr>
              <a:t>79</a:t>
            </a:r>
            <a:endParaRPr lang="en-GB" sz="1050" b="1" dirty="0">
              <a:solidFill>
                <a:schemeClr val="bg1"/>
              </a:solidFill>
            </a:endParaRPr>
          </a:p>
        </p:txBody>
      </p:sp>
      <p:sp>
        <p:nvSpPr>
          <p:cNvPr id="42" name="TextBox 41">
            <a:extLst>
              <a:ext uri="{FF2B5EF4-FFF2-40B4-BE49-F238E27FC236}">
                <a16:creationId xmlns:a16="http://schemas.microsoft.com/office/drawing/2014/main" id="{290CDC7E-883D-4B1B-BEEA-D530B11B4D27}"/>
              </a:ext>
            </a:extLst>
          </p:cNvPr>
          <p:cNvSpPr txBox="1"/>
          <p:nvPr/>
        </p:nvSpPr>
        <p:spPr>
          <a:xfrm>
            <a:off x="750372" y="3188889"/>
            <a:ext cx="469967" cy="261610"/>
          </a:xfrm>
          <a:prstGeom prst="rect">
            <a:avLst/>
          </a:prstGeom>
          <a:noFill/>
        </p:spPr>
        <p:txBody>
          <a:bodyPr wrap="square" rtlCol="0">
            <a:spAutoFit/>
          </a:bodyPr>
          <a:lstStyle/>
          <a:p>
            <a:r>
              <a:rPr lang="en-AU" sz="1050" b="1" dirty="0">
                <a:solidFill>
                  <a:schemeClr val="bg1"/>
                </a:solidFill>
              </a:rPr>
              <a:t>78</a:t>
            </a:r>
            <a:endParaRPr lang="en-GB" sz="1050" b="1" dirty="0">
              <a:solidFill>
                <a:schemeClr val="bg1"/>
              </a:solidFill>
            </a:endParaRPr>
          </a:p>
        </p:txBody>
      </p:sp>
      <p:sp>
        <p:nvSpPr>
          <p:cNvPr id="43" name="TextBox 42">
            <a:extLst>
              <a:ext uri="{FF2B5EF4-FFF2-40B4-BE49-F238E27FC236}">
                <a16:creationId xmlns:a16="http://schemas.microsoft.com/office/drawing/2014/main" id="{4319A4E5-9CFC-410C-9FC9-F7E26BAB54DE}"/>
              </a:ext>
            </a:extLst>
          </p:cNvPr>
          <p:cNvSpPr txBox="1"/>
          <p:nvPr/>
        </p:nvSpPr>
        <p:spPr>
          <a:xfrm>
            <a:off x="409513" y="3116790"/>
            <a:ext cx="469967" cy="261610"/>
          </a:xfrm>
          <a:prstGeom prst="rect">
            <a:avLst/>
          </a:prstGeom>
          <a:noFill/>
        </p:spPr>
        <p:txBody>
          <a:bodyPr wrap="square" rtlCol="0">
            <a:spAutoFit/>
          </a:bodyPr>
          <a:lstStyle/>
          <a:p>
            <a:r>
              <a:rPr lang="en-AU" sz="1050" b="1" dirty="0">
                <a:solidFill>
                  <a:schemeClr val="bg1"/>
                </a:solidFill>
              </a:rPr>
              <a:t>80</a:t>
            </a:r>
            <a:endParaRPr lang="en-GB" sz="1050" b="1" dirty="0">
              <a:solidFill>
                <a:schemeClr val="bg1"/>
              </a:solidFill>
            </a:endParaRPr>
          </a:p>
        </p:txBody>
      </p:sp>
      <p:sp>
        <p:nvSpPr>
          <p:cNvPr id="44" name="TextBox 43">
            <a:extLst>
              <a:ext uri="{FF2B5EF4-FFF2-40B4-BE49-F238E27FC236}">
                <a16:creationId xmlns:a16="http://schemas.microsoft.com/office/drawing/2014/main" id="{FFDD4426-3123-4E4E-8A1A-D00BDE512FE3}"/>
              </a:ext>
            </a:extLst>
          </p:cNvPr>
          <p:cNvSpPr txBox="1"/>
          <p:nvPr/>
        </p:nvSpPr>
        <p:spPr>
          <a:xfrm>
            <a:off x="5996489" y="3305840"/>
            <a:ext cx="469967" cy="261610"/>
          </a:xfrm>
          <a:prstGeom prst="rect">
            <a:avLst/>
          </a:prstGeom>
          <a:noFill/>
        </p:spPr>
        <p:txBody>
          <a:bodyPr wrap="square" rtlCol="0">
            <a:spAutoFit/>
          </a:bodyPr>
          <a:lstStyle/>
          <a:p>
            <a:r>
              <a:rPr lang="en-AU" sz="1050" b="1" dirty="0">
                <a:solidFill>
                  <a:schemeClr val="bg1"/>
                </a:solidFill>
              </a:rPr>
              <a:t>73</a:t>
            </a:r>
            <a:endParaRPr lang="en-GB" sz="1050" b="1" dirty="0">
              <a:solidFill>
                <a:schemeClr val="bg1"/>
              </a:solidFill>
            </a:endParaRPr>
          </a:p>
        </p:txBody>
      </p:sp>
      <p:sp>
        <p:nvSpPr>
          <p:cNvPr id="45" name="TextBox 44">
            <a:extLst>
              <a:ext uri="{FF2B5EF4-FFF2-40B4-BE49-F238E27FC236}">
                <a16:creationId xmlns:a16="http://schemas.microsoft.com/office/drawing/2014/main" id="{8D3F9A1E-CFCE-4D62-B807-559DC1ECFB72}"/>
              </a:ext>
            </a:extLst>
          </p:cNvPr>
          <p:cNvSpPr txBox="1"/>
          <p:nvPr/>
        </p:nvSpPr>
        <p:spPr>
          <a:xfrm>
            <a:off x="6269719" y="3459031"/>
            <a:ext cx="469967" cy="261610"/>
          </a:xfrm>
          <a:prstGeom prst="rect">
            <a:avLst/>
          </a:prstGeom>
          <a:noFill/>
        </p:spPr>
        <p:txBody>
          <a:bodyPr wrap="square" rtlCol="0">
            <a:spAutoFit/>
          </a:bodyPr>
          <a:lstStyle/>
          <a:p>
            <a:r>
              <a:rPr lang="en-AU" sz="1050" b="1" dirty="0">
                <a:solidFill>
                  <a:schemeClr val="bg1"/>
                </a:solidFill>
              </a:rPr>
              <a:t>74</a:t>
            </a:r>
            <a:endParaRPr lang="en-GB" sz="1050" b="1" dirty="0">
              <a:solidFill>
                <a:schemeClr val="bg1"/>
              </a:solidFill>
            </a:endParaRPr>
          </a:p>
        </p:txBody>
      </p:sp>
      <p:sp>
        <p:nvSpPr>
          <p:cNvPr id="46" name="TextBox 45">
            <a:extLst>
              <a:ext uri="{FF2B5EF4-FFF2-40B4-BE49-F238E27FC236}">
                <a16:creationId xmlns:a16="http://schemas.microsoft.com/office/drawing/2014/main" id="{786975CB-0827-4DFA-A35A-41FFF25B5734}"/>
              </a:ext>
            </a:extLst>
          </p:cNvPr>
          <p:cNvSpPr txBox="1"/>
          <p:nvPr/>
        </p:nvSpPr>
        <p:spPr>
          <a:xfrm>
            <a:off x="4865952" y="3463706"/>
            <a:ext cx="469967" cy="261610"/>
          </a:xfrm>
          <a:prstGeom prst="rect">
            <a:avLst/>
          </a:prstGeom>
          <a:noFill/>
        </p:spPr>
        <p:txBody>
          <a:bodyPr wrap="square" rtlCol="0">
            <a:spAutoFit/>
          </a:bodyPr>
          <a:lstStyle/>
          <a:p>
            <a:r>
              <a:rPr lang="en-AU" sz="1050" b="1" dirty="0">
                <a:solidFill>
                  <a:schemeClr val="bg1"/>
                </a:solidFill>
              </a:rPr>
              <a:t>79</a:t>
            </a:r>
            <a:endParaRPr lang="en-GB" sz="1050" b="1" dirty="0">
              <a:solidFill>
                <a:schemeClr val="bg1"/>
              </a:solidFill>
            </a:endParaRPr>
          </a:p>
        </p:txBody>
      </p:sp>
      <p:sp>
        <p:nvSpPr>
          <p:cNvPr id="47" name="TextBox 46">
            <a:extLst>
              <a:ext uri="{FF2B5EF4-FFF2-40B4-BE49-F238E27FC236}">
                <a16:creationId xmlns:a16="http://schemas.microsoft.com/office/drawing/2014/main" id="{484C9393-8405-4B85-B0C8-8F5262A950AF}"/>
              </a:ext>
            </a:extLst>
          </p:cNvPr>
          <p:cNvSpPr txBox="1"/>
          <p:nvPr/>
        </p:nvSpPr>
        <p:spPr>
          <a:xfrm>
            <a:off x="5263568" y="3212901"/>
            <a:ext cx="469967" cy="261610"/>
          </a:xfrm>
          <a:prstGeom prst="rect">
            <a:avLst/>
          </a:prstGeom>
          <a:noFill/>
        </p:spPr>
        <p:txBody>
          <a:bodyPr wrap="square" rtlCol="0">
            <a:spAutoFit/>
          </a:bodyPr>
          <a:lstStyle/>
          <a:p>
            <a:r>
              <a:rPr lang="en-AU" sz="1050" b="1" dirty="0">
                <a:solidFill>
                  <a:schemeClr val="bg1"/>
                </a:solidFill>
              </a:rPr>
              <a:t>78</a:t>
            </a:r>
            <a:endParaRPr lang="en-GB" sz="1050" b="1" dirty="0">
              <a:solidFill>
                <a:schemeClr val="bg1"/>
              </a:solidFill>
            </a:endParaRPr>
          </a:p>
        </p:txBody>
      </p:sp>
      <p:sp>
        <p:nvSpPr>
          <p:cNvPr id="48" name="TextBox 47">
            <a:extLst>
              <a:ext uri="{FF2B5EF4-FFF2-40B4-BE49-F238E27FC236}">
                <a16:creationId xmlns:a16="http://schemas.microsoft.com/office/drawing/2014/main" id="{5625E33E-01CF-4382-9392-BB5FC4D0CF4D}"/>
              </a:ext>
            </a:extLst>
          </p:cNvPr>
          <p:cNvSpPr txBox="1"/>
          <p:nvPr/>
        </p:nvSpPr>
        <p:spPr>
          <a:xfrm>
            <a:off x="4897108" y="3151023"/>
            <a:ext cx="469967" cy="261610"/>
          </a:xfrm>
          <a:prstGeom prst="rect">
            <a:avLst/>
          </a:prstGeom>
          <a:noFill/>
        </p:spPr>
        <p:txBody>
          <a:bodyPr wrap="square" rtlCol="0">
            <a:spAutoFit/>
          </a:bodyPr>
          <a:lstStyle/>
          <a:p>
            <a:r>
              <a:rPr lang="en-AU" sz="1050" b="1" dirty="0">
                <a:solidFill>
                  <a:schemeClr val="bg1"/>
                </a:solidFill>
              </a:rPr>
              <a:t>80</a:t>
            </a:r>
            <a:endParaRPr lang="en-GB" sz="1050" b="1" dirty="0">
              <a:solidFill>
                <a:schemeClr val="bg1"/>
              </a:solidFill>
            </a:endParaRPr>
          </a:p>
        </p:txBody>
      </p:sp>
      <p:sp>
        <p:nvSpPr>
          <p:cNvPr id="49" name="Rectangle 48">
            <a:extLst>
              <a:ext uri="{FF2B5EF4-FFF2-40B4-BE49-F238E27FC236}">
                <a16:creationId xmlns:a16="http://schemas.microsoft.com/office/drawing/2014/main" id="{AD4759E7-0503-4E54-8192-002F607BB462}"/>
              </a:ext>
            </a:extLst>
          </p:cNvPr>
          <p:cNvSpPr/>
          <p:nvPr/>
        </p:nvSpPr>
        <p:spPr>
          <a:xfrm>
            <a:off x="227243" y="917222"/>
            <a:ext cx="8689513" cy="2277547"/>
          </a:xfrm>
          <a:prstGeom prst="rect">
            <a:avLst/>
          </a:prstGeom>
        </p:spPr>
        <p:txBody>
          <a:bodyPr wrap="square">
            <a:noAutofit/>
          </a:bodyPr>
          <a:lstStyle/>
          <a:p>
            <a:pPr marL="266700" lvl="2">
              <a:lnSpc>
                <a:spcPct val="100000"/>
              </a:lnSpc>
              <a:spcBef>
                <a:spcPts val="600"/>
              </a:spcBef>
            </a:pPr>
            <a:r>
              <a:rPr lang="en-AU" sz="1600" dirty="0"/>
              <a:t>Concerns were raised in submissions from nearby community regarding visual impacts of specific wind turbines in the southeast of the site.</a:t>
            </a:r>
          </a:p>
          <a:p>
            <a:pPr marL="266700" lvl="2">
              <a:lnSpc>
                <a:spcPct val="100000"/>
              </a:lnSpc>
              <a:spcBef>
                <a:spcPts val="600"/>
              </a:spcBef>
            </a:pPr>
            <a:r>
              <a:rPr lang="en-AU" sz="1600" dirty="0"/>
              <a:t>After review and consultation, three turbines are now removed from Mod 1 layout </a:t>
            </a:r>
          </a:p>
          <a:p>
            <a:pPr marL="266700" lvl="2">
              <a:lnSpc>
                <a:spcPct val="100000"/>
              </a:lnSpc>
              <a:spcBef>
                <a:spcPts val="600"/>
              </a:spcBef>
            </a:pPr>
            <a:r>
              <a:rPr lang="en-AU" sz="1600" b="1" dirty="0"/>
              <a:t>Removal of the 3 turbines </a:t>
            </a:r>
          </a:p>
          <a:p>
            <a:pPr marL="552450" lvl="2" indent="-285750">
              <a:lnSpc>
                <a:spcPct val="100000"/>
              </a:lnSpc>
              <a:spcBef>
                <a:spcPts val="600"/>
              </a:spcBef>
              <a:buFont typeface="Arial" panose="020B0604020202020204" pitchFamily="34" charset="0"/>
              <a:buChar char="•"/>
            </a:pPr>
            <a:r>
              <a:rPr lang="en-AU" sz="1600" dirty="0"/>
              <a:t>reduces visual impacts for residences along the Hume Highway,</a:t>
            </a:r>
          </a:p>
          <a:p>
            <a:pPr marL="552450" lvl="2" indent="-285750">
              <a:lnSpc>
                <a:spcPct val="100000"/>
              </a:lnSpc>
              <a:spcBef>
                <a:spcPts val="600"/>
              </a:spcBef>
              <a:buFont typeface="Arial" panose="020B0604020202020204" pitchFamily="34" charset="0"/>
              <a:buChar char="•"/>
            </a:pPr>
            <a:r>
              <a:rPr lang="en-AU" sz="1600" dirty="0"/>
              <a:t>Increases distance to the nearest non-associated residence (C06) from 2.0km to 2.8km</a:t>
            </a:r>
          </a:p>
          <a:p>
            <a:pPr marL="552450" lvl="2" indent="-285750">
              <a:lnSpc>
                <a:spcPct val="100000"/>
              </a:lnSpc>
              <a:spcBef>
                <a:spcPts val="600"/>
              </a:spcBef>
              <a:buFont typeface="Arial" panose="020B0604020202020204" pitchFamily="34" charset="0"/>
              <a:buChar char="•"/>
            </a:pPr>
            <a:r>
              <a:rPr lang="en-AU" sz="1600" dirty="0"/>
              <a:t>VIA Concludes that no residence would have a higher visual impact rating as a result of Mod 1</a:t>
            </a:r>
          </a:p>
        </p:txBody>
      </p:sp>
    </p:spTree>
    <p:extLst>
      <p:ext uri="{BB962C8B-B14F-4D97-AF65-F5344CB8AC3E}">
        <p14:creationId xmlns:p14="http://schemas.microsoft.com/office/powerpoint/2010/main" val="2637122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1" y="789022"/>
            <a:ext cx="7886700" cy="1325563"/>
          </a:xfrm>
        </p:spPr>
        <p:txBody>
          <a:bodyPr/>
          <a:lstStyle/>
          <a:p>
            <a:r>
              <a:rPr lang="en-AU" b="1" dirty="0">
                <a:solidFill>
                  <a:schemeClr val="accent5"/>
                </a:solidFill>
              </a:rPr>
              <a:t>Contents</a:t>
            </a:r>
          </a:p>
        </p:txBody>
      </p:sp>
      <p:sp>
        <p:nvSpPr>
          <p:cNvPr id="3" name="Content Placeholder 2"/>
          <p:cNvSpPr>
            <a:spLocks noGrp="1"/>
          </p:cNvSpPr>
          <p:nvPr>
            <p:ph idx="1"/>
          </p:nvPr>
        </p:nvSpPr>
        <p:spPr>
          <a:xfrm>
            <a:off x="628651" y="2187576"/>
            <a:ext cx="7886700" cy="4351339"/>
          </a:xfrm>
        </p:spPr>
        <p:txBody>
          <a:bodyPr>
            <a:normAutofit/>
          </a:bodyPr>
          <a:lstStyle/>
          <a:p>
            <a:pPr marL="92072" indent="0">
              <a:buNone/>
            </a:pPr>
            <a:endParaRPr lang="en-AU" dirty="0"/>
          </a:p>
          <a:p>
            <a:pPr marL="549261" lvl="1" indent="354004">
              <a:buFont typeface="Wingdings" panose="05000000000000000000" pitchFamily="2" charset="2"/>
              <a:buChar char="Ø"/>
            </a:pPr>
            <a:endParaRPr lang="en-AU" sz="2200" dirty="0"/>
          </a:p>
          <a:p>
            <a:pPr marL="92072" indent="354004">
              <a:buFont typeface="Wingdings" panose="05000000000000000000" pitchFamily="2" charset="2"/>
              <a:buChar char="Ø"/>
            </a:pPr>
            <a:endParaRPr lang="en-AU" sz="2600" dirty="0"/>
          </a:p>
        </p:txBody>
      </p:sp>
      <p:sp>
        <p:nvSpPr>
          <p:cNvPr id="5" name="Content Placeholder 2">
            <a:extLst>
              <a:ext uri="{FF2B5EF4-FFF2-40B4-BE49-F238E27FC236}">
                <a16:creationId xmlns:a16="http://schemas.microsoft.com/office/drawing/2014/main" id="{A886AFA6-E6FE-4EAE-8F77-133C34C66664}"/>
              </a:ext>
            </a:extLst>
          </p:cNvPr>
          <p:cNvSpPr txBox="1">
            <a:spLocks/>
          </p:cNvSpPr>
          <p:nvPr/>
        </p:nvSpPr>
        <p:spPr>
          <a:xfrm>
            <a:off x="628651" y="2114584"/>
            <a:ext cx="7886700" cy="386440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n-AU" dirty="0"/>
              <a:t> Goldwind – Overview </a:t>
            </a:r>
          </a:p>
          <a:p>
            <a:pPr>
              <a:buFont typeface="Wingdings" panose="05000000000000000000" pitchFamily="2" charset="2"/>
              <a:buChar char="Ø"/>
            </a:pPr>
            <a:r>
              <a:rPr lang="en-AU" dirty="0"/>
              <a:t> Project overview</a:t>
            </a:r>
          </a:p>
          <a:p>
            <a:pPr>
              <a:buFont typeface="Wingdings" panose="05000000000000000000" pitchFamily="2" charset="2"/>
              <a:buChar char="Ø"/>
            </a:pPr>
            <a:r>
              <a:rPr lang="en-AU" dirty="0"/>
              <a:t> Modification 1 details</a:t>
            </a:r>
          </a:p>
          <a:p>
            <a:pPr>
              <a:buFont typeface="Wingdings" panose="05000000000000000000" pitchFamily="2" charset="2"/>
              <a:buChar char="Ø"/>
            </a:pPr>
            <a:r>
              <a:rPr lang="en-AU" dirty="0"/>
              <a:t> Key issues considered for modification</a:t>
            </a:r>
          </a:p>
          <a:p>
            <a:pPr>
              <a:buFont typeface="Wingdings" panose="05000000000000000000" pitchFamily="2" charset="2"/>
              <a:buChar char="Ø"/>
            </a:pPr>
            <a:r>
              <a:rPr lang="en-AU" dirty="0"/>
              <a:t> Summary of key assessments</a:t>
            </a:r>
          </a:p>
          <a:p>
            <a:pPr>
              <a:buFont typeface="Wingdings" panose="05000000000000000000" pitchFamily="2" charset="2"/>
              <a:buChar char="Ø"/>
            </a:pPr>
            <a:r>
              <a:rPr lang="en-AU" dirty="0"/>
              <a:t> Consultation and community</a:t>
            </a:r>
          </a:p>
          <a:p>
            <a:pPr>
              <a:buFont typeface="Wingdings" panose="05000000000000000000" pitchFamily="2" charset="2"/>
              <a:buChar char="Ø"/>
            </a:pPr>
            <a:r>
              <a:rPr lang="en-AU" dirty="0"/>
              <a:t> Conclusions</a:t>
            </a:r>
          </a:p>
          <a:p>
            <a:pPr>
              <a:buFont typeface="Wingdings" panose="05000000000000000000" pitchFamily="2" charset="2"/>
              <a:buChar char="Ø"/>
            </a:pPr>
            <a:r>
              <a:rPr lang="en-AU" dirty="0"/>
              <a:t> Questions</a:t>
            </a:r>
          </a:p>
          <a:p>
            <a:pPr marL="982638" lvl="1"/>
            <a:endParaRPr lang="en-AU" sz="2600" dirty="0"/>
          </a:p>
        </p:txBody>
      </p:sp>
    </p:spTree>
    <p:extLst>
      <p:ext uri="{BB962C8B-B14F-4D97-AF65-F5344CB8AC3E}">
        <p14:creationId xmlns:p14="http://schemas.microsoft.com/office/powerpoint/2010/main" val="29041992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3228303" y="-2101483"/>
            <a:ext cx="2614370" cy="9111054"/>
          </a:xfrm>
        </p:spPr>
      </p:pic>
      <p:sp>
        <p:nvSpPr>
          <p:cNvPr id="4" name="Slide Number Placeholder 3"/>
          <p:cNvSpPr>
            <a:spLocks noGrp="1"/>
          </p:cNvSpPr>
          <p:nvPr>
            <p:ph type="sldNum" sz="quarter" idx="12"/>
          </p:nvPr>
        </p:nvSpPr>
        <p:spPr/>
        <p:txBody>
          <a:bodyPr/>
          <a:lstStyle/>
          <a:p>
            <a:fld id="{A3D10E25-67BB-46E0-9921-FB11B1002400}" type="slidenum">
              <a:rPr lang="en-AU" smtClean="0"/>
              <a:t>20</a:t>
            </a:fld>
            <a:endParaRPr lang="en-AU"/>
          </a:p>
        </p:txBody>
      </p:sp>
      <p:cxnSp>
        <p:nvCxnSpPr>
          <p:cNvPr id="5" name="Straight Connector 4"/>
          <p:cNvCxnSpPr/>
          <p:nvPr/>
        </p:nvCxnSpPr>
        <p:spPr>
          <a:xfrm flipV="1">
            <a:off x="632751" y="830911"/>
            <a:ext cx="7886700" cy="2286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6"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78" y="39145"/>
            <a:ext cx="2269067" cy="691861"/>
          </a:xfrm>
          <a:prstGeom prst="rect">
            <a:avLst/>
          </a:prstGeom>
        </p:spPr>
      </p:pic>
      <p:sp>
        <p:nvSpPr>
          <p:cNvPr id="23" name="Rectangle 22"/>
          <p:cNvSpPr/>
          <p:nvPr/>
        </p:nvSpPr>
        <p:spPr>
          <a:xfrm>
            <a:off x="3519775" y="5404514"/>
            <a:ext cx="480871" cy="1562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177755" y="972039"/>
            <a:ext cx="2680916" cy="9091015"/>
          </a:xfrm>
          <a:prstGeom prst="rect">
            <a:avLst/>
          </a:prstGeom>
        </p:spPr>
      </p:pic>
      <p:sp>
        <p:nvSpPr>
          <p:cNvPr id="2" name="TextBox 1"/>
          <p:cNvSpPr txBox="1"/>
          <p:nvPr/>
        </p:nvSpPr>
        <p:spPr>
          <a:xfrm>
            <a:off x="495007" y="815650"/>
            <a:ext cx="7159973" cy="338554"/>
          </a:xfrm>
          <a:prstGeom prst="rect">
            <a:avLst/>
          </a:prstGeom>
          <a:noFill/>
        </p:spPr>
        <p:txBody>
          <a:bodyPr wrap="none" rtlCol="0">
            <a:spAutoFit/>
          </a:bodyPr>
          <a:lstStyle/>
          <a:p>
            <a:r>
              <a:rPr lang="en-AU" sz="1600" b="1" dirty="0"/>
              <a:t>C06 at 2.0km </a:t>
            </a:r>
            <a:r>
              <a:rPr lang="en-AU" sz="1400" dirty="0"/>
              <a:t>(distance to closest turbine extended to 2.8km with removal of WTGs 75, 76, 77)</a:t>
            </a:r>
            <a:endParaRPr lang="en-AU" sz="1600" dirty="0"/>
          </a:p>
        </p:txBody>
      </p:sp>
      <p:sp>
        <p:nvSpPr>
          <p:cNvPr id="11" name="TextBox 10"/>
          <p:cNvSpPr txBox="1"/>
          <p:nvPr/>
        </p:nvSpPr>
        <p:spPr>
          <a:xfrm>
            <a:off x="495007" y="3892384"/>
            <a:ext cx="7422673" cy="369332"/>
          </a:xfrm>
          <a:prstGeom prst="rect">
            <a:avLst/>
          </a:prstGeom>
          <a:noFill/>
        </p:spPr>
        <p:txBody>
          <a:bodyPr wrap="none" rtlCol="0">
            <a:spAutoFit/>
          </a:bodyPr>
          <a:lstStyle/>
          <a:p>
            <a:r>
              <a:rPr lang="en-AU" b="1" dirty="0"/>
              <a:t>C60 at 2.56km </a:t>
            </a:r>
            <a:r>
              <a:rPr lang="en-AU" sz="1400" dirty="0"/>
              <a:t>(distance to closest turbine extended to 3.5km with removal of WTGs 75, 76, 77)</a:t>
            </a:r>
            <a:endParaRPr lang="en-AU" b="1" dirty="0"/>
          </a:p>
        </p:txBody>
      </p:sp>
      <p:sp>
        <p:nvSpPr>
          <p:cNvPr id="8" name="TextBox 7">
            <a:extLst>
              <a:ext uri="{FF2B5EF4-FFF2-40B4-BE49-F238E27FC236}">
                <a16:creationId xmlns:a16="http://schemas.microsoft.com/office/drawing/2014/main" id="{ACCFA9C4-4E2A-4601-A4C8-6F704AFBE05C}"/>
              </a:ext>
            </a:extLst>
          </p:cNvPr>
          <p:cNvSpPr txBox="1"/>
          <p:nvPr/>
        </p:nvSpPr>
        <p:spPr>
          <a:xfrm>
            <a:off x="5768285" y="1558887"/>
            <a:ext cx="703419" cy="276999"/>
          </a:xfrm>
          <a:prstGeom prst="rect">
            <a:avLst/>
          </a:prstGeom>
          <a:noFill/>
        </p:spPr>
        <p:txBody>
          <a:bodyPr wrap="square" rtlCol="0">
            <a:spAutoFit/>
          </a:bodyPr>
          <a:lstStyle/>
          <a:p>
            <a:r>
              <a:rPr lang="en-AU" sz="1200" dirty="0">
                <a:solidFill>
                  <a:schemeClr val="accent5"/>
                </a:solidFill>
              </a:rPr>
              <a:t>WTG-77</a:t>
            </a:r>
          </a:p>
        </p:txBody>
      </p:sp>
      <p:cxnSp>
        <p:nvCxnSpPr>
          <p:cNvPr id="14" name="Straight Arrow Connector 13">
            <a:extLst>
              <a:ext uri="{FF2B5EF4-FFF2-40B4-BE49-F238E27FC236}">
                <a16:creationId xmlns:a16="http://schemas.microsoft.com/office/drawing/2014/main" id="{5478C82A-B774-43ED-9F00-A26BB7C6F00B}"/>
              </a:ext>
            </a:extLst>
          </p:cNvPr>
          <p:cNvCxnSpPr>
            <a:cxnSpLocks/>
          </p:cNvCxnSpPr>
          <p:nvPr/>
        </p:nvCxnSpPr>
        <p:spPr>
          <a:xfrm>
            <a:off x="6249547" y="1833911"/>
            <a:ext cx="208404" cy="295063"/>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E8F5F45-7D06-4055-B543-6871FE72616B}"/>
              </a:ext>
            </a:extLst>
          </p:cNvPr>
          <p:cNvSpPr txBox="1"/>
          <p:nvPr/>
        </p:nvSpPr>
        <p:spPr>
          <a:xfrm>
            <a:off x="3814797" y="4531977"/>
            <a:ext cx="703419" cy="276999"/>
          </a:xfrm>
          <a:prstGeom prst="rect">
            <a:avLst/>
          </a:prstGeom>
          <a:noFill/>
        </p:spPr>
        <p:txBody>
          <a:bodyPr wrap="square" rtlCol="0">
            <a:spAutoFit/>
          </a:bodyPr>
          <a:lstStyle/>
          <a:p>
            <a:r>
              <a:rPr lang="en-AU" sz="1200" dirty="0">
                <a:solidFill>
                  <a:schemeClr val="accent5"/>
                </a:solidFill>
              </a:rPr>
              <a:t>WTG-77</a:t>
            </a:r>
          </a:p>
        </p:txBody>
      </p:sp>
      <p:cxnSp>
        <p:nvCxnSpPr>
          <p:cNvPr id="18" name="Straight Arrow Connector 17">
            <a:extLst>
              <a:ext uri="{FF2B5EF4-FFF2-40B4-BE49-F238E27FC236}">
                <a16:creationId xmlns:a16="http://schemas.microsoft.com/office/drawing/2014/main" id="{39FCC0DA-B1CC-4990-BAEC-4C5179AEDA1F}"/>
              </a:ext>
            </a:extLst>
          </p:cNvPr>
          <p:cNvCxnSpPr>
            <a:cxnSpLocks/>
          </p:cNvCxnSpPr>
          <p:nvPr/>
        </p:nvCxnSpPr>
        <p:spPr>
          <a:xfrm flipH="1">
            <a:off x="3925734" y="4792998"/>
            <a:ext cx="144379" cy="246519"/>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60E2EE71-1954-4FC3-9D52-F491FA8AF4AC}"/>
              </a:ext>
            </a:extLst>
          </p:cNvPr>
          <p:cNvSpPr txBox="1"/>
          <p:nvPr/>
        </p:nvSpPr>
        <p:spPr>
          <a:xfrm>
            <a:off x="3166846" y="4576839"/>
            <a:ext cx="703419" cy="276999"/>
          </a:xfrm>
          <a:prstGeom prst="rect">
            <a:avLst/>
          </a:prstGeom>
          <a:noFill/>
        </p:spPr>
        <p:txBody>
          <a:bodyPr wrap="square" rtlCol="0">
            <a:spAutoFit/>
          </a:bodyPr>
          <a:lstStyle/>
          <a:p>
            <a:r>
              <a:rPr lang="en-AU" sz="1200" dirty="0">
                <a:solidFill>
                  <a:schemeClr val="accent5"/>
                </a:solidFill>
              </a:rPr>
              <a:t>WTG-75</a:t>
            </a:r>
          </a:p>
        </p:txBody>
      </p:sp>
      <p:cxnSp>
        <p:nvCxnSpPr>
          <p:cNvPr id="25" name="Straight Arrow Connector 24">
            <a:extLst>
              <a:ext uri="{FF2B5EF4-FFF2-40B4-BE49-F238E27FC236}">
                <a16:creationId xmlns:a16="http://schemas.microsoft.com/office/drawing/2014/main" id="{1F5A4E90-B7CD-410D-9C45-E727295F445C}"/>
              </a:ext>
            </a:extLst>
          </p:cNvPr>
          <p:cNvCxnSpPr>
            <a:cxnSpLocks/>
            <a:stCxn id="24" idx="2"/>
          </p:cNvCxnSpPr>
          <p:nvPr/>
        </p:nvCxnSpPr>
        <p:spPr>
          <a:xfrm>
            <a:off x="3518556" y="4853837"/>
            <a:ext cx="103335" cy="228816"/>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8" name="Title 1">
            <a:extLst>
              <a:ext uri="{FF2B5EF4-FFF2-40B4-BE49-F238E27FC236}">
                <a16:creationId xmlns:a16="http://schemas.microsoft.com/office/drawing/2014/main" id="{DD23FF19-27E6-4F30-97DC-756F502ADC48}"/>
              </a:ext>
            </a:extLst>
          </p:cNvPr>
          <p:cNvSpPr txBox="1">
            <a:spLocks/>
          </p:cNvSpPr>
          <p:nvPr/>
        </p:nvSpPr>
        <p:spPr>
          <a:xfrm>
            <a:off x="1" y="185398"/>
            <a:ext cx="9144000" cy="574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2800" b="1" dirty="0">
                <a:solidFill>
                  <a:schemeClr val="accent5"/>
                </a:solidFill>
              </a:rPr>
              <a:t>Photomontages - C06 &amp; C60</a:t>
            </a:r>
          </a:p>
        </p:txBody>
      </p:sp>
    </p:spTree>
    <p:extLst>
      <p:ext uri="{BB962C8B-B14F-4D97-AF65-F5344CB8AC3E}">
        <p14:creationId xmlns:p14="http://schemas.microsoft.com/office/powerpoint/2010/main" val="3917804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V="1">
            <a:off x="632751" y="830911"/>
            <a:ext cx="7886700" cy="2286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6"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78" y="39145"/>
            <a:ext cx="2269067" cy="691861"/>
          </a:xfrm>
          <a:prstGeom prst="rect">
            <a:avLst/>
          </a:prstGeom>
        </p:spPr>
      </p:pic>
      <p:sp>
        <p:nvSpPr>
          <p:cNvPr id="7" name="Title 1"/>
          <p:cNvSpPr txBox="1">
            <a:spLocks/>
          </p:cNvSpPr>
          <p:nvPr/>
        </p:nvSpPr>
        <p:spPr>
          <a:xfrm>
            <a:off x="872837" y="185398"/>
            <a:ext cx="8271165" cy="574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2800" b="1" dirty="0">
                <a:solidFill>
                  <a:schemeClr val="accent5"/>
                </a:solidFill>
              </a:rPr>
              <a:t>Photomontages - C06</a:t>
            </a:r>
          </a:p>
        </p:txBody>
      </p:sp>
      <p:sp>
        <p:nvSpPr>
          <p:cNvPr id="23" name="Rectangle 22"/>
          <p:cNvSpPr/>
          <p:nvPr/>
        </p:nvSpPr>
        <p:spPr>
          <a:xfrm>
            <a:off x="3519775" y="5404514"/>
            <a:ext cx="480871" cy="1562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2" name="Picture 11">
            <a:extLst>
              <a:ext uri="{FF2B5EF4-FFF2-40B4-BE49-F238E27FC236}">
                <a16:creationId xmlns:a16="http://schemas.microsoft.com/office/drawing/2014/main" id="{B839DF26-79AA-4150-AC51-615AB6769B83}"/>
              </a:ext>
            </a:extLst>
          </p:cNvPr>
          <p:cNvPicPr>
            <a:picLocks noChangeAspect="1"/>
          </p:cNvPicPr>
          <p:nvPr/>
        </p:nvPicPr>
        <p:blipFill>
          <a:blip r:embed="rId3"/>
          <a:stretch>
            <a:fillRect/>
          </a:stretch>
        </p:blipFill>
        <p:spPr>
          <a:xfrm>
            <a:off x="204565" y="867602"/>
            <a:ext cx="8182708" cy="2902051"/>
          </a:xfrm>
          <a:prstGeom prst="rect">
            <a:avLst/>
          </a:prstGeom>
        </p:spPr>
      </p:pic>
      <p:pic>
        <p:nvPicPr>
          <p:cNvPr id="13" name="Picture 12">
            <a:extLst>
              <a:ext uri="{FF2B5EF4-FFF2-40B4-BE49-F238E27FC236}">
                <a16:creationId xmlns:a16="http://schemas.microsoft.com/office/drawing/2014/main" id="{10D5E1FC-CF2C-430A-9054-10B4F0F29CA3}"/>
              </a:ext>
            </a:extLst>
          </p:cNvPr>
          <p:cNvPicPr>
            <a:picLocks noChangeAspect="1"/>
          </p:cNvPicPr>
          <p:nvPr/>
        </p:nvPicPr>
        <p:blipFill>
          <a:blip r:embed="rId4"/>
          <a:stretch>
            <a:fillRect/>
          </a:stretch>
        </p:blipFill>
        <p:spPr>
          <a:xfrm>
            <a:off x="136461" y="3816893"/>
            <a:ext cx="8085051" cy="3041109"/>
          </a:xfrm>
          <a:prstGeom prst="rect">
            <a:avLst/>
          </a:prstGeom>
        </p:spPr>
      </p:pic>
      <p:sp>
        <p:nvSpPr>
          <p:cNvPr id="15" name="TextBox 14">
            <a:extLst>
              <a:ext uri="{FF2B5EF4-FFF2-40B4-BE49-F238E27FC236}">
                <a16:creationId xmlns:a16="http://schemas.microsoft.com/office/drawing/2014/main" id="{0D3D6BFB-7CFB-4988-BE51-6A3B93E7E98E}"/>
              </a:ext>
            </a:extLst>
          </p:cNvPr>
          <p:cNvSpPr txBox="1"/>
          <p:nvPr/>
        </p:nvSpPr>
        <p:spPr>
          <a:xfrm>
            <a:off x="3944210" y="1208019"/>
            <a:ext cx="703419" cy="276999"/>
          </a:xfrm>
          <a:prstGeom prst="rect">
            <a:avLst/>
          </a:prstGeom>
          <a:noFill/>
        </p:spPr>
        <p:txBody>
          <a:bodyPr wrap="square" rtlCol="0">
            <a:spAutoFit/>
          </a:bodyPr>
          <a:lstStyle/>
          <a:p>
            <a:r>
              <a:rPr lang="en-AU" sz="1200" dirty="0">
                <a:solidFill>
                  <a:schemeClr val="accent5"/>
                </a:solidFill>
              </a:rPr>
              <a:t>WTG-76</a:t>
            </a:r>
          </a:p>
        </p:txBody>
      </p:sp>
      <p:cxnSp>
        <p:nvCxnSpPr>
          <p:cNvPr id="16" name="Straight Arrow Connector 15">
            <a:extLst>
              <a:ext uri="{FF2B5EF4-FFF2-40B4-BE49-F238E27FC236}">
                <a16:creationId xmlns:a16="http://schemas.microsoft.com/office/drawing/2014/main" id="{2A3784E0-4F12-42AD-8EC4-2017DA403314}"/>
              </a:ext>
            </a:extLst>
          </p:cNvPr>
          <p:cNvCxnSpPr>
            <a:cxnSpLocks/>
          </p:cNvCxnSpPr>
          <p:nvPr/>
        </p:nvCxnSpPr>
        <p:spPr>
          <a:xfrm>
            <a:off x="4352356" y="1471189"/>
            <a:ext cx="164645" cy="165109"/>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EC5858E-6D8F-4EB8-8ABB-24A62B1CBE54}"/>
              </a:ext>
            </a:extLst>
          </p:cNvPr>
          <p:cNvSpPr txBox="1"/>
          <p:nvPr/>
        </p:nvSpPr>
        <p:spPr>
          <a:xfrm>
            <a:off x="4352356" y="961647"/>
            <a:ext cx="703419" cy="276999"/>
          </a:xfrm>
          <a:prstGeom prst="rect">
            <a:avLst/>
          </a:prstGeom>
          <a:noFill/>
        </p:spPr>
        <p:txBody>
          <a:bodyPr wrap="square" rtlCol="0">
            <a:spAutoFit/>
          </a:bodyPr>
          <a:lstStyle/>
          <a:p>
            <a:r>
              <a:rPr lang="en-AU" sz="1200" dirty="0">
                <a:solidFill>
                  <a:schemeClr val="accent5"/>
                </a:solidFill>
              </a:rPr>
              <a:t>WTG-74</a:t>
            </a:r>
          </a:p>
        </p:txBody>
      </p:sp>
      <p:cxnSp>
        <p:nvCxnSpPr>
          <p:cNvPr id="18" name="Straight Arrow Connector 17">
            <a:extLst>
              <a:ext uri="{FF2B5EF4-FFF2-40B4-BE49-F238E27FC236}">
                <a16:creationId xmlns:a16="http://schemas.microsoft.com/office/drawing/2014/main" id="{FEEA94BF-3DD5-43AD-9E21-E25D680DDFA4}"/>
              </a:ext>
            </a:extLst>
          </p:cNvPr>
          <p:cNvCxnSpPr>
            <a:cxnSpLocks/>
            <a:stCxn id="17" idx="2"/>
          </p:cNvCxnSpPr>
          <p:nvPr/>
        </p:nvCxnSpPr>
        <p:spPr>
          <a:xfrm flipH="1">
            <a:off x="4686597" y="1238645"/>
            <a:ext cx="17469" cy="315150"/>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5A243D52-71C2-42F7-8C97-34E01931D8B4}"/>
              </a:ext>
            </a:extLst>
          </p:cNvPr>
          <p:cNvSpPr txBox="1"/>
          <p:nvPr/>
        </p:nvSpPr>
        <p:spPr>
          <a:xfrm>
            <a:off x="2476576" y="1069519"/>
            <a:ext cx="703419" cy="276999"/>
          </a:xfrm>
          <a:prstGeom prst="rect">
            <a:avLst/>
          </a:prstGeom>
          <a:noFill/>
        </p:spPr>
        <p:txBody>
          <a:bodyPr wrap="square" rtlCol="0">
            <a:spAutoFit/>
          </a:bodyPr>
          <a:lstStyle/>
          <a:p>
            <a:r>
              <a:rPr lang="en-AU" sz="1200" dirty="0">
                <a:solidFill>
                  <a:schemeClr val="accent5"/>
                </a:solidFill>
              </a:rPr>
              <a:t>WTG-75</a:t>
            </a:r>
          </a:p>
        </p:txBody>
      </p:sp>
      <p:cxnSp>
        <p:nvCxnSpPr>
          <p:cNvPr id="27" name="Straight Arrow Connector 26">
            <a:extLst>
              <a:ext uri="{FF2B5EF4-FFF2-40B4-BE49-F238E27FC236}">
                <a16:creationId xmlns:a16="http://schemas.microsoft.com/office/drawing/2014/main" id="{15D59760-80B7-44D3-B727-2AA083B865EB}"/>
              </a:ext>
            </a:extLst>
          </p:cNvPr>
          <p:cNvCxnSpPr>
            <a:cxnSpLocks/>
            <a:stCxn id="26" idx="2"/>
          </p:cNvCxnSpPr>
          <p:nvPr/>
        </p:nvCxnSpPr>
        <p:spPr>
          <a:xfrm flipH="1">
            <a:off x="2770705" y="1346518"/>
            <a:ext cx="57581" cy="289781"/>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18237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628651" y="830911"/>
            <a:ext cx="7886700" cy="2286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BB1C69C-DBE9-427F-9BD6-E2F3BA097799}"/>
              </a:ext>
            </a:extLst>
          </p:cNvPr>
          <p:cNvSpPr>
            <a:spLocks noGrp="1"/>
          </p:cNvSpPr>
          <p:nvPr>
            <p:ph idx="1"/>
          </p:nvPr>
        </p:nvSpPr>
        <p:spPr>
          <a:xfrm>
            <a:off x="356135" y="946013"/>
            <a:ext cx="5582387" cy="5755798"/>
          </a:xfrm>
        </p:spPr>
        <p:txBody>
          <a:bodyPr>
            <a:noAutofit/>
          </a:bodyPr>
          <a:lstStyle/>
          <a:p>
            <a:pPr marL="0" indent="0">
              <a:lnSpc>
                <a:spcPct val="110000"/>
              </a:lnSpc>
              <a:spcBef>
                <a:spcPts val="0"/>
              </a:spcBef>
              <a:spcAft>
                <a:spcPts val="600"/>
              </a:spcAft>
              <a:buNone/>
            </a:pPr>
            <a:r>
              <a:rPr lang="en-AU" sz="2000" b="1" dirty="0"/>
              <a:t>Whitefields Road</a:t>
            </a:r>
          </a:p>
          <a:p>
            <a:pPr>
              <a:lnSpc>
                <a:spcPct val="100000"/>
              </a:lnSpc>
              <a:spcBef>
                <a:spcPts val="0"/>
              </a:spcBef>
            </a:pPr>
            <a:r>
              <a:rPr lang="en-AU" sz="1600" dirty="0"/>
              <a:t>Only approved primary access route for Over-Dimensional (OD) vehicles</a:t>
            </a:r>
          </a:p>
          <a:p>
            <a:pPr>
              <a:lnSpc>
                <a:spcPct val="100000"/>
              </a:lnSpc>
              <a:spcBef>
                <a:spcPts val="0"/>
              </a:spcBef>
            </a:pPr>
            <a:r>
              <a:rPr lang="en-AU" sz="1600" dirty="0"/>
              <a:t>1.1km section of Council Road - requires upgrade </a:t>
            </a:r>
          </a:p>
          <a:p>
            <a:pPr>
              <a:lnSpc>
                <a:spcPct val="100000"/>
              </a:lnSpc>
              <a:spcBef>
                <a:spcPts val="0"/>
              </a:spcBef>
            </a:pPr>
            <a:r>
              <a:rPr lang="en-AU" sz="1600" dirty="0"/>
              <a:t>Mod 1 has not altered this approved route</a:t>
            </a:r>
          </a:p>
          <a:p>
            <a:pPr>
              <a:lnSpc>
                <a:spcPct val="100000"/>
              </a:lnSpc>
              <a:spcBef>
                <a:spcPts val="0"/>
              </a:spcBef>
            </a:pPr>
            <a:r>
              <a:rPr lang="en-AU" sz="1600" dirty="0"/>
              <a:t>Design work has reduced environmental impacts</a:t>
            </a:r>
          </a:p>
          <a:p>
            <a:pPr>
              <a:lnSpc>
                <a:spcPct val="100000"/>
              </a:lnSpc>
              <a:spcBef>
                <a:spcPts val="0"/>
              </a:spcBef>
            </a:pPr>
            <a:r>
              <a:rPr lang="en-AU" sz="1600" dirty="0"/>
              <a:t>Impacts of upgrade reduced to removal of only 4 hollow bearing trees (of 70+ HBTs in road corridor)</a:t>
            </a:r>
          </a:p>
          <a:p>
            <a:pPr>
              <a:lnSpc>
                <a:spcPct val="100000"/>
              </a:lnSpc>
              <a:spcBef>
                <a:spcPts val="0"/>
              </a:spcBef>
            </a:pPr>
            <a:r>
              <a:rPr lang="en-AU" sz="1600" dirty="0"/>
              <a:t>DPE revised condition for upgrade works to limit the impacts to the 4 HBTs</a:t>
            </a:r>
          </a:p>
          <a:p>
            <a:pPr>
              <a:lnSpc>
                <a:spcPct val="100000"/>
              </a:lnSpc>
              <a:spcBef>
                <a:spcPts val="0"/>
              </a:spcBef>
            </a:pPr>
            <a:r>
              <a:rPr lang="en-AU" sz="1600" dirty="0"/>
              <a:t>Road Upgrade Plan and Landscaping Plan in preparation</a:t>
            </a:r>
          </a:p>
          <a:p>
            <a:pPr>
              <a:lnSpc>
                <a:spcPct val="100000"/>
              </a:lnSpc>
              <a:spcBef>
                <a:spcPts val="0"/>
              </a:spcBef>
            </a:pPr>
            <a:r>
              <a:rPr lang="en-AU" sz="1600" dirty="0"/>
              <a:t>Revised DPE Condition requires road to be sealed as per agreement with Council</a:t>
            </a:r>
          </a:p>
          <a:p>
            <a:pPr>
              <a:lnSpc>
                <a:spcPct val="100000"/>
              </a:lnSpc>
              <a:spcBef>
                <a:spcPts val="0"/>
              </a:spcBef>
            </a:pPr>
            <a:r>
              <a:rPr lang="en-AU" sz="1600" dirty="0"/>
              <a:t>RMS currently designing intersection upgrade with Hume Hwy</a:t>
            </a:r>
            <a:endParaRPr lang="en-AU" sz="2000" dirty="0"/>
          </a:p>
          <a:p>
            <a:pPr marL="0" indent="0">
              <a:lnSpc>
                <a:spcPct val="100000"/>
              </a:lnSpc>
              <a:spcAft>
                <a:spcPts val="600"/>
              </a:spcAft>
              <a:buNone/>
            </a:pPr>
            <a:r>
              <a:rPr lang="en-AU" sz="2000" b="1" dirty="0"/>
              <a:t>Coppabella Road</a:t>
            </a:r>
          </a:p>
          <a:p>
            <a:pPr>
              <a:lnSpc>
                <a:spcPct val="100000"/>
              </a:lnSpc>
              <a:spcBef>
                <a:spcPts val="0"/>
              </a:spcBef>
            </a:pPr>
            <a:r>
              <a:rPr lang="en-AU" sz="1600" dirty="0"/>
              <a:t>Not approved for OD vehicles. Liaising with Hilltops Council to allow limited construction traffic (as per Council’s submission)</a:t>
            </a:r>
          </a:p>
          <a:p>
            <a:pPr>
              <a:lnSpc>
                <a:spcPct val="100000"/>
              </a:lnSpc>
              <a:spcBef>
                <a:spcPts val="0"/>
              </a:spcBef>
            </a:pPr>
            <a:r>
              <a:rPr lang="en-AU" sz="1600" dirty="0"/>
              <a:t>2km section to be upgraded for inter-project traffic</a:t>
            </a:r>
          </a:p>
          <a:p>
            <a:pPr>
              <a:lnSpc>
                <a:spcPct val="100000"/>
              </a:lnSpc>
              <a:spcBef>
                <a:spcPts val="0"/>
              </a:spcBef>
            </a:pPr>
            <a:r>
              <a:rPr lang="en-AU" sz="1600" dirty="0"/>
              <a:t>Not suitable for OD deliveries due to:</a:t>
            </a:r>
          </a:p>
          <a:p>
            <a:pPr lvl="1">
              <a:lnSpc>
                <a:spcPct val="100000"/>
              </a:lnSpc>
              <a:spcBef>
                <a:spcPts val="0"/>
              </a:spcBef>
            </a:pPr>
            <a:r>
              <a:rPr lang="en-AU" sz="1400" dirty="0"/>
              <a:t>Extensive upgrade works, including creek crossings</a:t>
            </a:r>
          </a:p>
          <a:p>
            <a:pPr lvl="1">
              <a:lnSpc>
                <a:spcPct val="100000"/>
              </a:lnSpc>
              <a:spcBef>
                <a:spcPts val="0"/>
              </a:spcBef>
            </a:pPr>
            <a:r>
              <a:rPr lang="en-AU" sz="1400" dirty="0"/>
              <a:t>Proximity of routes to neighbouring residences and use by locals </a:t>
            </a:r>
          </a:p>
          <a:p>
            <a:pPr marL="0" indent="0">
              <a:lnSpc>
                <a:spcPct val="100000"/>
              </a:lnSpc>
              <a:spcBef>
                <a:spcPts val="0"/>
              </a:spcBef>
              <a:buNone/>
            </a:pPr>
            <a:endParaRPr lang="en-AU" sz="1800" dirty="0"/>
          </a:p>
        </p:txBody>
      </p:sp>
      <p:sp>
        <p:nvSpPr>
          <p:cNvPr id="10" name="Slide Number Placeholder 3"/>
          <p:cNvSpPr>
            <a:spLocks noGrp="1"/>
          </p:cNvSpPr>
          <p:nvPr>
            <p:ph type="sldNum" sz="quarter" idx="12"/>
          </p:nvPr>
        </p:nvSpPr>
        <p:spPr/>
        <p:txBody>
          <a:bodyPr/>
          <a:lstStyle/>
          <a:p>
            <a:endParaRPr lang="en-AU" sz="1000" dirty="0"/>
          </a:p>
          <a:p>
            <a:r>
              <a:rPr lang="en-AU" sz="1000" dirty="0"/>
              <a:t>	</a:t>
            </a:r>
            <a:fld id="{A3D10E25-67BB-46E0-9921-FB11B1002400}" type="slidenum">
              <a:rPr lang="en-AU" sz="1000"/>
              <a:pPr/>
              <a:t>22</a:t>
            </a:fld>
            <a:endParaRPr lang="en-AU" sz="1000" dirty="0"/>
          </a:p>
        </p:txBody>
      </p:sp>
      <p:sp>
        <p:nvSpPr>
          <p:cNvPr id="12" name="Title 1"/>
          <p:cNvSpPr txBox="1">
            <a:spLocks/>
          </p:cNvSpPr>
          <p:nvPr/>
        </p:nvSpPr>
        <p:spPr>
          <a:xfrm>
            <a:off x="0" y="726712"/>
            <a:ext cx="9144000" cy="574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AU" sz="2000" b="1" dirty="0">
              <a:solidFill>
                <a:schemeClr val="accent1">
                  <a:lumMod val="50000"/>
                </a:schemeClr>
              </a:solidFill>
            </a:endParaRPr>
          </a:p>
        </p:txBody>
      </p:sp>
      <p:sp>
        <p:nvSpPr>
          <p:cNvPr id="11" name="Title 1"/>
          <p:cNvSpPr txBox="1">
            <a:spLocks/>
          </p:cNvSpPr>
          <p:nvPr/>
        </p:nvSpPr>
        <p:spPr>
          <a:xfrm>
            <a:off x="457203" y="-45302"/>
            <a:ext cx="8229599" cy="9941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3200" b="1" dirty="0">
                <a:solidFill>
                  <a:schemeClr val="accent5"/>
                </a:solidFill>
              </a:rPr>
              <a:t>Traffic and Access</a:t>
            </a:r>
          </a:p>
        </p:txBody>
      </p:sp>
      <p:pic>
        <p:nvPicPr>
          <p:cNvPr id="1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2" y="39291"/>
            <a:ext cx="2269067" cy="691861"/>
          </a:xfrm>
          <a:prstGeom prst="rect">
            <a:avLst/>
          </a:prstGeom>
        </p:spPr>
      </p:pic>
      <p:pic>
        <p:nvPicPr>
          <p:cNvPr id="2" name="Picture 1">
            <a:extLst>
              <a:ext uri="{FF2B5EF4-FFF2-40B4-BE49-F238E27FC236}">
                <a16:creationId xmlns:a16="http://schemas.microsoft.com/office/drawing/2014/main" id="{F1D1C71E-B881-4A97-ABE9-4943B90F37E5}"/>
              </a:ext>
            </a:extLst>
          </p:cNvPr>
          <p:cNvPicPr>
            <a:picLocks noChangeAspect="1"/>
          </p:cNvPicPr>
          <p:nvPr/>
        </p:nvPicPr>
        <p:blipFill rotWithShape="1">
          <a:blip r:embed="rId4"/>
          <a:srcRect l="13169" r="8476" b="11750"/>
          <a:stretch/>
        </p:blipFill>
        <p:spPr>
          <a:xfrm>
            <a:off x="5939114" y="3069894"/>
            <a:ext cx="3085163" cy="3689723"/>
          </a:xfrm>
          <a:prstGeom prst="rect">
            <a:avLst/>
          </a:prstGeom>
        </p:spPr>
      </p:pic>
      <p:pic>
        <p:nvPicPr>
          <p:cNvPr id="13" name="Picture 12">
            <a:extLst>
              <a:ext uri="{FF2B5EF4-FFF2-40B4-BE49-F238E27FC236}">
                <a16:creationId xmlns:a16="http://schemas.microsoft.com/office/drawing/2014/main" id="{58A360FE-BC10-4288-86F4-8E14D27FA7D4}"/>
              </a:ext>
            </a:extLst>
          </p:cNvPr>
          <p:cNvPicPr>
            <a:picLocks noChangeAspect="1"/>
          </p:cNvPicPr>
          <p:nvPr/>
        </p:nvPicPr>
        <p:blipFill rotWithShape="1">
          <a:blip r:embed="rId5"/>
          <a:srcRect t="15731" r="8739" b="-320"/>
          <a:stretch/>
        </p:blipFill>
        <p:spPr>
          <a:xfrm>
            <a:off x="5939710" y="1137100"/>
            <a:ext cx="1562665" cy="1932795"/>
          </a:xfrm>
          <a:prstGeom prst="rect">
            <a:avLst/>
          </a:prstGeom>
        </p:spPr>
      </p:pic>
      <p:pic>
        <p:nvPicPr>
          <p:cNvPr id="14" name="Picture 13">
            <a:extLst>
              <a:ext uri="{FF2B5EF4-FFF2-40B4-BE49-F238E27FC236}">
                <a16:creationId xmlns:a16="http://schemas.microsoft.com/office/drawing/2014/main" id="{620D7B56-E703-423A-A90B-E27F1BE2FE3D}"/>
              </a:ext>
            </a:extLst>
          </p:cNvPr>
          <p:cNvPicPr>
            <a:picLocks noChangeAspect="1"/>
          </p:cNvPicPr>
          <p:nvPr/>
        </p:nvPicPr>
        <p:blipFill rotWithShape="1">
          <a:blip r:embed="rId6"/>
          <a:srcRect l="-1919" t="15781" r="11104" b="-371"/>
          <a:stretch/>
        </p:blipFill>
        <p:spPr>
          <a:xfrm>
            <a:off x="7502967" y="1137100"/>
            <a:ext cx="1521311" cy="1932795"/>
          </a:xfrm>
          <a:prstGeom prst="rect">
            <a:avLst/>
          </a:prstGeom>
        </p:spPr>
      </p:pic>
    </p:spTree>
    <p:extLst>
      <p:ext uri="{BB962C8B-B14F-4D97-AF65-F5344CB8AC3E}">
        <p14:creationId xmlns:p14="http://schemas.microsoft.com/office/powerpoint/2010/main" val="402032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flipV="1">
            <a:off x="632751" y="830911"/>
            <a:ext cx="7886700" cy="2286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75DA47B8-F679-47A4-8644-C9E836616BD7}"/>
              </a:ext>
            </a:extLst>
          </p:cNvPr>
          <p:cNvSpPr txBox="1">
            <a:spLocks/>
          </p:cNvSpPr>
          <p:nvPr/>
        </p:nvSpPr>
        <p:spPr>
          <a:xfrm>
            <a:off x="1210734" y="-45302"/>
            <a:ext cx="7476067" cy="9941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3200" b="1" dirty="0">
                <a:solidFill>
                  <a:schemeClr val="accent5"/>
                </a:solidFill>
              </a:rPr>
              <a:t>Other Considerations</a:t>
            </a:r>
          </a:p>
        </p:txBody>
      </p:sp>
      <p:sp>
        <p:nvSpPr>
          <p:cNvPr id="12" name="Content Placeholder 2">
            <a:extLst>
              <a:ext uri="{FF2B5EF4-FFF2-40B4-BE49-F238E27FC236}">
                <a16:creationId xmlns:a16="http://schemas.microsoft.com/office/drawing/2014/main" id="{4482F1A9-5BE7-4AAF-9FDB-2F20BFF8FDBC}"/>
              </a:ext>
            </a:extLst>
          </p:cNvPr>
          <p:cNvSpPr>
            <a:spLocks noGrp="1"/>
          </p:cNvSpPr>
          <p:nvPr>
            <p:ph idx="1"/>
          </p:nvPr>
        </p:nvSpPr>
        <p:spPr>
          <a:xfrm>
            <a:off x="628650" y="948870"/>
            <a:ext cx="7886700" cy="5352539"/>
          </a:xfrm>
        </p:spPr>
        <p:txBody>
          <a:bodyPr>
            <a:noAutofit/>
          </a:bodyPr>
          <a:lstStyle/>
          <a:p>
            <a:pPr marL="0" indent="0">
              <a:lnSpc>
                <a:spcPct val="100000"/>
              </a:lnSpc>
              <a:spcBef>
                <a:spcPts val="1200"/>
              </a:spcBef>
              <a:buNone/>
            </a:pPr>
            <a:r>
              <a:rPr lang="en-AU" sz="2200" dirty="0"/>
              <a:t>Heritage</a:t>
            </a:r>
          </a:p>
          <a:p>
            <a:pPr marL="355600" lvl="1">
              <a:lnSpc>
                <a:spcPct val="100000"/>
              </a:lnSpc>
              <a:spcBef>
                <a:spcPts val="0"/>
              </a:spcBef>
            </a:pPr>
            <a:r>
              <a:rPr lang="en-AU" sz="1700" dirty="0"/>
              <a:t>Additional sites identified in new areas inspected (similar to surrounding context). Table of potential sites within Development Corridor has been updated. Detailed design will seek to minimise the number of sites to be impacted.</a:t>
            </a:r>
          </a:p>
          <a:p>
            <a:pPr marL="355600" lvl="1">
              <a:lnSpc>
                <a:spcPct val="100000"/>
              </a:lnSpc>
              <a:spcBef>
                <a:spcPts val="0"/>
              </a:spcBef>
            </a:pPr>
            <a:r>
              <a:rPr lang="en-AU" sz="1700" dirty="0"/>
              <a:t>Conclusion – Mod would not result in significant impact. Salvage will occur for sites within the impact footprint</a:t>
            </a:r>
          </a:p>
          <a:p>
            <a:pPr marL="0" lvl="1" indent="0">
              <a:lnSpc>
                <a:spcPct val="100000"/>
              </a:lnSpc>
              <a:spcBef>
                <a:spcPts val="1200"/>
              </a:spcBef>
              <a:buNone/>
            </a:pPr>
            <a:r>
              <a:rPr lang="en-AU" sz="2200" dirty="0"/>
              <a:t>Grid Connection</a:t>
            </a:r>
          </a:p>
          <a:p>
            <a:pPr marL="355600" lvl="1" indent="-261938">
              <a:lnSpc>
                <a:spcPct val="100000"/>
              </a:lnSpc>
              <a:spcBef>
                <a:spcPts val="0"/>
              </a:spcBef>
            </a:pPr>
            <a:r>
              <a:rPr lang="en-AU" sz="1700" dirty="0"/>
              <a:t>TransGrid upgrading 99M to allow direct connection to the Yass Substation</a:t>
            </a:r>
          </a:p>
          <a:p>
            <a:pPr marL="355600" lvl="1" indent="-261938">
              <a:lnSpc>
                <a:spcPct val="100000"/>
              </a:lnSpc>
              <a:spcBef>
                <a:spcPts val="0"/>
              </a:spcBef>
            </a:pPr>
            <a:r>
              <a:rPr lang="en-AU" sz="1700" dirty="0"/>
              <a:t>Approvals being performed by TransGrid through a </a:t>
            </a:r>
            <a:r>
              <a:rPr lang="en-GB" sz="1700" dirty="0"/>
              <a:t>Review of Environmental Factors (REF) process.</a:t>
            </a:r>
            <a:endParaRPr lang="en-AU" sz="1700" dirty="0"/>
          </a:p>
          <a:p>
            <a:pPr marL="0" indent="0">
              <a:lnSpc>
                <a:spcPct val="100000"/>
              </a:lnSpc>
              <a:spcBef>
                <a:spcPts val="1200"/>
              </a:spcBef>
              <a:buNone/>
            </a:pPr>
            <a:r>
              <a:rPr lang="en-AU" sz="2200" dirty="0"/>
              <a:t>Telecommunications </a:t>
            </a:r>
          </a:p>
          <a:p>
            <a:pPr marL="355600" lvl="2">
              <a:lnSpc>
                <a:spcPct val="100000"/>
              </a:lnSpc>
              <a:spcBef>
                <a:spcPts val="0"/>
              </a:spcBef>
            </a:pPr>
            <a:r>
              <a:rPr lang="en-AU" sz="1700" dirty="0"/>
              <a:t>Liaising with Hilltops Council to relocate existing on site communications services</a:t>
            </a:r>
          </a:p>
          <a:p>
            <a:pPr marL="0" lvl="1" indent="0">
              <a:lnSpc>
                <a:spcPct val="100000"/>
              </a:lnSpc>
              <a:spcBef>
                <a:spcPts val="1200"/>
              </a:spcBef>
              <a:buNone/>
            </a:pPr>
            <a:r>
              <a:rPr lang="en-AU" sz="2200" dirty="0"/>
              <a:t>Noise </a:t>
            </a:r>
          </a:p>
          <a:p>
            <a:pPr marL="355600" lvl="2">
              <a:lnSpc>
                <a:spcPct val="100000"/>
              </a:lnSpc>
              <a:spcBef>
                <a:spcPts val="0"/>
              </a:spcBef>
            </a:pPr>
            <a:r>
              <a:rPr lang="en-AU" sz="1700" dirty="0"/>
              <a:t>Updated background noise monitoring will be established prior to construction </a:t>
            </a:r>
          </a:p>
          <a:p>
            <a:pPr marL="0" lvl="1" indent="0">
              <a:lnSpc>
                <a:spcPct val="100000"/>
              </a:lnSpc>
              <a:spcBef>
                <a:spcPts val="1200"/>
              </a:spcBef>
              <a:buNone/>
            </a:pPr>
            <a:r>
              <a:rPr lang="en-GB" sz="2200" dirty="0"/>
              <a:t>Construction Water Supply</a:t>
            </a:r>
            <a:endParaRPr lang="en-AU" sz="2200" dirty="0"/>
          </a:p>
          <a:p>
            <a:pPr marL="355600" lvl="2">
              <a:lnSpc>
                <a:spcPct val="100000"/>
              </a:lnSpc>
              <a:spcBef>
                <a:spcPts val="0"/>
              </a:spcBef>
            </a:pPr>
            <a:r>
              <a:rPr lang="en-AU" sz="1700" dirty="0"/>
              <a:t>Water Access Licences are currently being registered. Working with water broker to source necessary allocations</a:t>
            </a:r>
          </a:p>
          <a:p>
            <a:pPr marL="457183" lvl="2" indent="0">
              <a:lnSpc>
                <a:spcPct val="100000"/>
              </a:lnSpc>
              <a:spcBef>
                <a:spcPts val="1200"/>
              </a:spcBef>
              <a:buNone/>
            </a:pPr>
            <a:endParaRPr lang="en-AU" sz="1400" dirty="0"/>
          </a:p>
          <a:p>
            <a:pPr marL="685783" lvl="2">
              <a:lnSpc>
                <a:spcPct val="100000"/>
              </a:lnSpc>
              <a:spcBef>
                <a:spcPts val="1200"/>
              </a:spcBef>
            </a:pPr>
            <a:endParaRPr lang="en-AU" sz="1400" dirty="0"/>
          </a:p>
          <a:p>
            <a:pPr marL="457189" lvl="1" indent="0">
              <a:lnSpc>
                <a:spcPct val="100000"/>
              </a:lnSpc>
              <a:spcBef>
                <a:spcPts val="1200"/>
              </a:spcBef>
              <a:buNone/>
            </a:pPr>
            <a:endParaRPr lang="en-AU" sz="1400" dirty="0"/>
          </a:p>
          <a:p>
            <a:pPr>
              <a:lnSpc>
                <a:spcPct val="100000"/>
              </a:lnSpc>
              <a:spcBef>
                <a:spcPts val="1200"/>
              </a:spcBef>
            </a:pPr>
            <a:endParaRPr lang="en-AU" sz="1800" dirty="0"/>
          </a:p>
          <a:p>
            <a:pPr>
              <a:lnSpc>
                <a:spcPct val="100000"/>
              </a:lnSpc>
              <a:spcBef>
                <a:spcPts val="1200"/>
              </a:spcBef>
            </a:pPr>
            <a:endParaRPr lang="en-AU" dirty="0"/>
          </a:p>
          <a:p>
            <a:endParaRPr lang="en-AU" dirty="0"/>
          </a:p>
        </p:txBody>
      </p:sp>
      <p:pic>
        <p:nvPicPr>
          <p:cNvPr id="6" name="Content Placeholder 4">
            <a:extLst>
              <a:ext uri="{FF2B5EF4-FFF2-40B4-BE49-F238E27FC236}">
                <a16:creationId xmlns:a16="http://schemas.microsoft.com/office/drawing/2014/main" id="{B0D21191-DB92-4B87-8858-21A8D40829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870" y="84105"/>
            <a:ext cx="2269067" cy="691861"/>
          </a:xfrm>
          <a:prstGeom prst="rect">
            <a:avLst/>
          </a:prstGeom>
        </p:spPr>
      </p:pic>
    </p:spTree>
    <p:extLst>
      <p:ext uri="{BB962C8B-B14F-4D97-AF65-F5344CB8AC3E}">
        <p14:creationId xmlns:p14="http://schemas.microsoft.com/office/powerpoint/2010/main" val="8959065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flipV="1">
            <a:off x="632751" y="830911"/>
            <a:ext cx="7886700" cy="2286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75DA47B8-F679-47A4-8644-C9E836616BD7}"/>
              </a:ext>
            </a:extLst>
          </p:cNvPr>
          <p:cNvSpPr txBox="1">
            <a:spLocks/>
          </p:cNvSpPr>
          <p:nvPr/>
        </p:nvSpPr>
        <p:spPr>
          <a:xfrm>
            <a:off x="1210734" y="-45302"/>
            <a:ext cx="7476067" cy="9941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3200" b="1" dirty="0">
                <a:solidFill>
                  <a:schemeClr val="accent5"/>
                </a:solidFill>
              </a:rPr>
              <a:t>Other Considerations</a:t>
            </a:r>
          </a:p>
        </p:txBody>
      </p:sp>
      <p:sp>
        <p:nvSpPr>
          <p:cNvPr id="12" name="Content Placeholder 2">
            <a:extLst>
              <a:ext uri="{FF2B5EF4-FFF2-40B4-BE49-F238E27FC236}">
                <a16:creationId xmlns:a16="http://schemas.microsoft.com/office/drawing/2014/main" id="{4482F1A9-5BE7-4AAF-9FDB-2F20BFF8FDBC}"/>
              </a:ext>
            </a:extLst>
          </p:cNvPr>
          <p:cNvSpPr>
            <a:spLocks noGrp="1"/>
          </p:cNvSpPr>
          <p:nvPr>
            <p:ph idx="1"/>
          </p:nvPr>
        </p:nvSpPr>
        <p:spPr>
          <a:xfrm>
            <a:off x="632751" y="948870"/>
            <a:ext cx="4912916" cy="5352539"/>
          </a:xfrm>
        </p:spPr>
        <p:txBody>
          <a:bodyPr>
            <a:noAutofit/>
          </a:bodyPr>
          <a:lstStyle/>
          <a:p>
            <a:pPr marL="0" indent="0">
              <a:lnSpc>
                <a:spcPct val="100000"/>
              </a:lnSpc>
              <a:spcBef>
                <a:spcPts val="1200"/>
              </a:spcBef>
              <a:buNone/>
            </a:pPr>
            <a:r>
              <a:rPr lang="en-AU" sz="2400" dirty="0"/>
              <a:t>Aviation – Radar Assessment</a:t>
            </a:r>
            <a:endParaRPr lang="en-AU" dirty="0"/>
          </a:p>
          <a:p>
            <a:pPr lvl="0"/>
            <a:r>
              <a:rPr lang="en-AU" sz="1800" dirty="0"/>
              <a:t>From 2016-2018, extensive studies were performed on the potential radar impact of the wind farm to the Mt Bobbara Radar station.</a:t>
            </a:r>
          </a:p>
          <a:p>
            <a:pPr lvl="0"/>
            <a:r>
              <a:rPr lang="en-AU" sz="1800" dirty="0"/>
              <a:t>These studies were updated for the larger wind turbine rotors in Mod 1.</a:t>
            </a:r>
          </a:p>
          <a:p>
            <a:pPr lvl="0"/>
            <a:r>
              <a:rPr lang="en-AU" sz="1800" dirty="0"/>
              <a:t>Potential secondary impacts were identified for the airspace near Albury Airport.</a:t>
            </a:r>
          </a:p>
          <a:p>
            <a:r>
              <a:rPr lang="en-AU" sz="1800" dirty="0"/>
              <a:t>The mitigation to address these potential impacts has now been achieved through an new ADS-B facility at Mt Dederang, Victoria, with surveillance system measures incorporated which address impacts to the Mt Bobbara radar.</a:t>
            </a:r>
            <a:endParaRPr lang="en-GB" sz="1800" dirty="0"/>
          </a:p>
          <a:p>
            <a:pPr lvl="0"/>
            <a:r>
              <a:rPr lang="en-AU" sz="1800" dirty="0"/>
              <a:t>Airservices Australia have is satisfied with the with the Aviation Impact Management Plan.</a:t>
            </a:r>
          </a:p>
          <a:p>
            <a:pPr>
              <a:buClr>
                <a:srgbClr val="0070C0"/>
              </a:buClr>
              <a:tabLst>
                <a:tab pos="1885950" algn="l"/>
              </a:tabLst>
            </a:pPr>
            <a:r>
              <a:rPr lang="en-AU" sz="1800" dirty="0"/>
              <a:t>The Department of Planning &amp; Environment have confirmed that Conditions 34(a) and (b) of the Conditions of Consent have been met.</a:t>
            </a:r>
          </a:p>
          <a:p>
            <a:pPr marL="0" indent="0">
              <a:lnSpc>
                <a:spcPct val="100000"/>
              </a:lnSpc>
              <a:spcBef>
                <a:spcPts val="1200"/>
              </a:spcBef>
              <a:buNone/>
            </a:pPr>
            <a:endParaRPr lang="en-AU" sz="1600" dirty="0"/>
          </a:p>
          <a:p>
            <a:pPr marL="457189" lvl="1" indent="0">
              <a:lnSpc>
                <a:spcPct val="100000"/>
              </a:lnSpc>
              <a:spcBef>
                <a:spcPts val="1200"/>
              </a:spcBef>
              <a:buNone/>
            </a:pPr>
            <a:endParaRPr lang="en-AU" sz="1600" dirty="0"/>
          </a:p>
          <a:p>
            <a:pPr>
              <a:lnSpc>
                <a:spcPct val="100000"/>
              </a:lnSpc>
              <a:spcBef>
                <a:spcPts val="1200"/>
              </a:spcBef>
            </a:pPr>
            <a:endParaRPr lang="en-AU" sz="2000" dirty="0"/>
          </a:p>
          <a:p>
            <a:pPr>
              <a:lnSpc>
                <a:spcPct val="100000"/>
              </a:lnSpc>
              <a:spcBef>
                <a:spcPts val="1200"/>
              </a:spcBef>
            </a:pPr>
            <a:endParaRPr lang="en-AU" sz="3200" dirty="0"/>
          </a:p>
          <a:p>
            <a:endParaRPr lang="en-AU" sz="3200" dirty="0"/>
          </a:p>
        </p:txBody>
      </p:sp>
      <p:pic>
        <p:nvPicPr>
          <p:cNvPr id="6" name="Content Placeholder 4">
            <a:extLst>
              <a:ext uri="{FF2B5EF4-FFF2-40B4-BE49-F238E27FC236}">
                <a16:creationId xmlns:a16="http://schemas.microsoft.com/office/drawing/2014/main" id="{B0D21191-DB92-4B87-8858-21A8D40829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870" y="84105"/>
            <a:ext cx="2269067" cy="691861"/>
          </a:xfrm>
          <a:prstGeom prst="rect">
            <a:avLst/>
          </a:prstGeom>
        </p:spPr>
      </p:pic>
      <p:pic>
        <p:nvPicPr>
          <p:cNvPr id="7" name="Picture 6">
            <a:extLst>
              <a:ext uri="{FF2B5EF4-FFF2-40B4-BE49-F238E27FC236}">
                <a16:creationId xmlns:a16="http://schemas.microsoft.com/office/drawing/2014/main" id="{43BC9A67-229E-47BB-86DC-40EBED5BC8D3}"/>
              </a:ext>
            </a:extLst>
          </p:cNvPr>
          <p:cNvPicPr>
            <a:picLocks noChangeAspect="1"/>
          </p:cNvPicPr>
          <p:nvPr/>
        </p:nvPicPr>
        <p:blipFill>
          <a:blip r:embed="rId4"/>
          <a:stretch>
            <a:fillRect/>
          </a:stretch>
        </p:blipFill>
        <p:spPr>
          <a:xfrm>
            <a:off x="5545666" y="2896577"/>
            <a:ext cx="2607732" cy="1507343"/>
          </a:xfrm>
          <a:prstGeom prst="rect">
            <a:avLst/>
          </a:prstGeom>
        </p:spPr>
      </p:pic>
      <p:pic>
        <p:nvPicPr>
          <p:cNvPr id="8" name="Picture 7">
            <a:extLst>
              <a:ext uri="{FF2B5EF4-FFF2-40B4-BE49-F238E27FC236}">
                <a16:creationId xmlns:a16="http://schemas.microsoft.com/office/drawing/2014/main" id="{5BABAE19-348D-46C0-9AE6-8BFC9FDE054D}"/>
              </a:ext>
            </a:extLst>
          </p:cNvPr>
          <p:cNvPicPr>
            <a:picLocks noChangeAspect="1"/>
          </p:cNvPicPr>
          <p:nvPr/>
        </p:nvPicPr>
        <p:blipFill rotWithShape="1">
          <a:blip r:embed="rId5"/>
          <a:srcRect t="9868"/>
          <a:stretch/>
        </p:blipFill>
        <p:spPr>
          <a:xfrm>
            <a:off x="5545668" y="1079421"/>
            <a:ext cx="2607732" cy="1507343"/>
          </a:xfrm>
          <a:prstGeom prst="rect">
            <a:avLst/>
          </a:prstGeom>
        </p:spPr>
      </p:pic>
      <p:pic>
        <p:nvPicPr>
          <p:cNvPr id="2" name="Picture 1">
            <a:extLst>
              <a:ext uri="{FF2B5EF4-FFF2-40B4-BE49-F238E27FC236}">
                <a16:creationId xmlns:a16="http://schemas.microsoft.com/office/drawing/2014/main" id="{4C47C139-8792-4BAE-8F1A-D7D009542C36}"/>
              </a:ext>
            </a:extLst>
          </p:cNvPr>
          <p:cNvPicPr>
            <a:picLocks noChangeAspect="1"/>
          </p:cNvPicPr>
          <p:nvPr/>
        </p:nvPicPr>
        <p:blipFill rotWithShape="1">
          <a:blip r:embed="rId6"/>
          <a:srcRect t="-1" b="6224"/>
          <a:stretch/>
        </p:blipFill>
        <p:spPr>
          <a:xfrm>
            <a:off x="5545666" y="4757792"/>
            <a:ext cx="2607732" cy="1507343"/>
          </a:xfrm>
          <a:prstGeom prst="rect">
            <a:avLst/>
          </a:prstGeom>
        </p:spPr>
      </p:pic>
      <p:sp>
        <p:nvSpPr>
          <p:cNvPr id="3" name="TextBox 2">
            <a:extLst>
              <a:ext uri="{FF2B5EF4-FFF2-40B4-BE49-F238E27FC236}">
                <a16:creationId xmlns:a16="http://schemas.microsoft.com/office/drawing/2014/main" id="{A0B1AB35-5DC6-43DE-AD53-6B2C5D99F941}"/>
              </a:ext>
            </a:extLst>
          </p:cNvPr>
          <p:cNvSpPr txBox="1"/>
          <p:nvPr/>
        </p:nvSpPr>
        <p:spPr>
          <a:xfrm>
            <a:off x="5545667" y="6232250"/>
            <a:ext cx="2607732" cy="276999"/>
          </a:xfrm>
          <a:prstGeom prst="rect">
            <a:avLst/>
          </a:prstGeom>
          <a:noFill/>
        </p:spPr>
        <p:txBody>
          <a:bodyPr wrap="square" rtlCol="0">
            <a:spAutoFit/>
          </a:bodyPr>
          <a:lstStyle/>
          <a:p>
            <a:pPr algn="ctr"/>
            <a:r>
              <a:rPr lang="en-AU" sz="1200" dirty="0"/>
              <a:t>New ADS-B coverage</a:t>
            </a:r>
            <a:endParaRPr lang="en-GB" sz="1200" dirty="0"/>
          </a:p>
        </p:txBody>
      </p:sp>
      <p:sp>
        <p:nvSpPr>
          <p:cNvPr id="13" name="TextBox 12">
            <a:extLst>
              <a:ext uri="{FF2B5EF4-FFF2-40B4-BE49-F238E27FC236}">
                <a16:creationId xmlns:a16="http://schemas.microsoft.com/office/drawing/2014/main" id="{86A9EB0E-CE2A-4901-9ACC-B455F802FCEF}"/>
              </a:ext>
            </a:extLst>
          </p:cNvPr>
          <p:cNvSpPr txBox="1"/>
          <p:nvPr/>
        </p:nvSpPr>
        <p:spPr>
          <a:xfrm>
            <a:off x="5545666" y="4345501"/>
            <a:ext cx="2607731" cy="276999"/>
          </a:xfrm>
          <a:prstGeom prst="rect">
            <a:avLst/>
          </a:prstGeom>
          <a:noFill/>
        </p:spPr>
        <p:txBody>
          <a:bodyPr wrap="square" rtlCol="0">
            <a:spAutoFit/>
          </a:bodyPr>
          <a:lstStyle/>
          <a:p>
            <a:pPr algn="ctr"/>
            <a:r>
              <a:rPr lang="en-AU" sz="1200" dirty="0"/>
              <a:t>Secondary radar coverage gap</a:t>
            </a:r>
            <a:endParaRPr lang="en-GB" sz="1200" dirty="0"/>
          </a:p>
        </p:txBody>
      </p:sp>
      <p:sp>
        <p:nvSpPr>
          <p:cNvPr id="14" name="TextBox 13">
            <a:extLst>
              <a:ext uri="{FF2B5EF4-FFF2-40B4-BE49-F238E27FC236}">
                <a16:creationId xmlns:a16="http://schemas.microsoft.com/office/drawing/2014/main" id="{095D48E2-F5F7-4F29-AF7B-691A3963E67B}"/>
              </a:ext>
            </a:extLst>
          </p:cNvPr>
          <p:cNvSpPr txBox="1"/>
          <p:nvPr/>
        </p:nvSpPr>
        <p:spPr>
          <a:xfrm>
            <a:off x="5545666" y="2544451"/>
            <a:ext cx="2607732" cy="276999"/>
          </a:xfrm>
          <a:prstGeom prst="rect">
            <a:avLst/>
          </a:prstGeom>
          <a:noFill/>
        </p:spPr>
        <p:txBody>
          <a:bodyPr wrap="square" rtlCol="0">
            <a:spAutoFit/>
          </a:bodyPr>
          <a:lstStyle/>
          <a:p>
            <a:pPr algn="ctr"/>
            <a:r>
              <a:rPr lang="en-AU" sz="1200" dirty="0"/>
              <a:t>Mt Bobbara Radar Station</a:t>
            </a:r>
            <a:endParaRPr lang="en-GB" sz="1200" dirty="0"/>
          </a:p>
        </p:txBody>
      </p:sp>
    </p:spTree>
    <p:extLst>
      <p:ext uri="{BB962C8B-B14F-4D97-AF65-F5344CB8AC3E}">
        <p14:creationId xmlns:p14="http://schemas.microsoft.com/office/powerpoint/2010/main" val="23414920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33401" y="1079946"/>
            <a:ext cx="7986050" cy="5144273"/>
          </a:xfrm>
        </p:spPr>
        <p:txBody>
          <a:bodyPr>
            <a:normAutofit/>
          </a:bodyPr>
          <a:lstStyle/>
          <a:p>
            <a:pPr marL="0" indent="0" defTabSz="1058863">
              <a:lnSpc>
                <a:spcPct val="100000"/>
              </a:lnSpc>
              <a:spcBef>
                <a:spcPts val="0"/>
              </a:spcBef>
              <a:buClr>
                <a:srgbClr val="0070C0"/>
              </a:buClr>
              <a:buNone/>
              <a:tabLst>
                <a:tab pos="1885950" algn="l"/>
              </a:tabLst>
            </a:pPr>
            <a:r>
              <a:rPr lang="en-AU" sz="2000" dirty="0"/>
              <a:t>Tailored Stakeholder and Community Engagement Plan established to ensure proactive information sharing and long-term contributions in the local area. </a:t>
            </a:r>
          </a:p>
          <a:p>
            <a:pPr marL="342900" indent="-342900" defTabSz="1058863">
              <a:lnSpc>
                <a:spcPct val="100000"/>
              </a:lnSpc>
              <a:spcBef>
                <a:spcPts val="0"/>
              </a:spcBef>
              <a:buClr>
                <a:srgbClr val="0070C0"/>
              </a:buClr>
              <a:tabLst>
                <a:tab pos="1885950" algn="l"/>
              </a:tabLst>
            </a:pPr>
            <a:endParaRPr lang="en-AU" sz="2000" dirty="0"/>
          </a:p>
          <a:p>
            <a:pPr marL="0" indent="0" defTabSz="1058863">
              <a:lnSpc>
                <a:spcPct val="100000"/>
              </a:lnSpc>
              <a:spcBef>
                <a:spcPts val="0"/>
              </a:spcBef>
              <a:buNone/>
              <a:tabLst>
                <a:tab pos="1885950" algn="l"/>
              </a:tabLst>
            </a:pPr>
            <a:r>
              <a:rPr lang="en-AU" sz="2000" dirty="0"/>
              <a:t>Information sharing:  </a:t>
            </a:r>
          </a:p>
          <a:p>
            <a:pPr marL="541338" lvl="1" indent="-342900" defTabSz="1058863">
              <a:lnSpc>
                <a:spcPct val="100000"/>
              </a:lnSpc>
              <a:spcBef>
                <a:spcPts val="0"/>
              </a:spcBef>
              <a:tabLst>
                <a:tab pos="1885950" algn="l"/>
              </a:tabLst>
            </a:pPr>
            <a:r>
              <a:rPr lang="en-AU" sz="2000" dirty="0"/>
              <a:t>Targeted neighbour engagement as part of the neighbour benefit sharing strategy  </a:t>
            </a:r>
          </a:p>
          <a:p>
            <a:pPr marL="1074738" lvl="2" indent="-342900" defTabSz="1058863">
              <a:lnSpc>
                <a:spcPct val="100000"/>
              </a:lnSpc>
              <a:spcBef>
                <a:spcPts val="0"/>
              </a:spcBef>
              <a:buFont typeface="Courier New" panose="02070309020205020404" pitchFamily="49" charset="0"/>
              <a:buChar char="o"/>
              <a:tabLst>
                <a:tab pos="1885950" algn="l"/>
              </a:tabLst>
            </a:pPr>
            <a:r>
              <a:rPr lang="en-AU" sz="1600" dirty="0"/>
              <a:t>Over 50 face‐to‐face meetings with near neighbours to date  </a:t>
            </a:r>
          </a:p>
          <a:p>
            <a:pPr marL="541338" lvl="1" indent="-342900" defTabSz="1058863">
              <a:lnSpc>
                <a:spcPct val="100000"/>
              </a:lnSpc>
              <a:spcBef>
                <a:spcPts val="0"/>
              </a:spcBef>
              <a:tabLst>
                <a:tab pos="1885950" algn="l"/>
              </a:tabLst>
            </a:pPr>
            <a:r>
              <a:rPr lang="en-AU" sz="2000" dirty="0"/>
              <a:t>Establishment of local Information Centre </a:t>
            </a:r>
          </a:p>
          <a:p>
            <a:pPr marL="1074738" lvl="2" indent="-342900" defTabSz="1058863">
              <a:lnSpc>
                <a:spcPct val="100000"/>
              </a:lnSpc>
              <a:spcBef>
                <a:spcPts val="0"/>
              </a:spcBef>
              <a:buFont typeface="Courier New" panose="02070309020205020404" pitchFamily="49" charset="0"/>
              <a:buChar char="o"/>
              <a:tabLst>
                <a:tab pos="1885950" algn="l"/>
              </a:tabLst>
            </a:pPr>
            <a:r>
              <a:rPr lang="en-AU" sz="1600" dirty="0"/>
              <a:t>Managed by local community relations officer </a:t>
            </a:r>
          </a:p>
          <a:p>
            <a:pPr marL="1074738" lvl="2" indent="-342900" defTabSz="1058863">
              <a:lnSpc>
                <a:spcPct val="100000"/>
              </a:lnSpc>
              <a:spcBef>
                <a:spcPts val="0"/>
              </a:spcBef>
              <a:buFont typeface="Courier New" panose="02070309020205020404" pitchFamily="49" charset="0"/>
              <a:buChar char="o"/>
              <a:tabLst>
                <a:tab pos="1885950" algn="l"/>
              </a:tabLst>
            </a:pPr>
            <a:r>
              <a:rPr lang="en-AU" sz="1600" dirty="0"/>
              <a:t>Opened March 2018 (open 11 hours per week)</a:t>
            </a:r>
          </a:p>
          <a:p>
            <a:pPr marL="1074738" lvl="2" indent="-342900" defTabSz="1058863">
              <a:lnSpc>
                <a:spcPct val="100000"/>
              </a:lnSpc>
              <a:spcBef>
                <a:spcPts val="0"/>
              </a:spcBef>
              <a:buFont typeface="Courier New" panose="02070309020205020404" pitchFamily="49" charset="0"/>
              <a:buChar char="o"/>
              <a:tabLst>
                <a:tab pos="1885950" algn="l"/>
              </a:tabLst>
            </a:pPr>
            <a:r>
              <a:rPr lang="en-AU" sz="1600" dirty="0"/>
              <a:t>Over 160 visitors to date </a:t>
            </a:r>
          </a:p>
          <a:p>
            <a:pPr marL="541338" lvl="1" indent="-342900" defTabSz="1058863">
              <a:lnSpc>
                <a:spcPct val="100000"/>
              </a:lnSpc>
              <a:spcBef>
                <a:spcPts val="0"/>
              </a:spcBef>
              <a:tabLst>
                <a:tab pos="1885950" algn="l"/>
              </a:tabLst>
            </a:pPr>
            <a:r>
              <a:rPr lang="en-AU" sz="2000" dirty="0"/>
              <a:t>Attendance at local community events</a:t>
            </a:r>
          </a:p>
          <a:p>
            <a:pPr marL="541338" lvl="1" indent="-342900" defTabSz="1058863">
              <a:lnSpc>
                <a:spcPct val="100000"/>
              </a:lnSpc>
              <a:spcBef>
                <a:spcPts val="0"/>
              </a:spcBef>
              <a:tabLst>
                <a:tab pos="1885950" algn="l"/>
              </a:tabLst>
            </a:pPr>
            <a:r>
              <a:rPr lang="en-AU" sz="2000" dirty="0"/>
              <a:t>Community Consultative Committee </a:t>
            </a:r>
          </a:p>
          <a:p>
            <a:pPr marL="1074738" lvl="2" indent="-342900" defTabSz="1058863">
              <a:lnSpc>
                <a:spcPct val="100000"/>
              </a:lnSpc>
              <a:spcBef>
                <a:spcPts val="0"/>
              </a:spcBef>
              <a:buFont typeface="Courier New" panose="02070309020205020404" pitchFamily="49" charset="0"/>
              <a:buChar char="o"/>
              <a:tabLst>
                <a:tab pos="1885950" algn="l"/>
              </a:tabLst>
            </a:pPr>
            <a:r>
              <a:rPr lang="en-AU" sz="1600" dirty="0"/>
              <a:t>3 meetings since appointment by DPE in August 2018</a:t>
            </a:r>
          </a:p>
          <a:p>
            <a:pPr marL="541338" lvl="1" indent="-342900" defTabSz="1058863">
              <a:lnSpc>
                <a:spcPct val="100000"/>
              </a:lnSpc>
              <a:spcBef>
                <a:spcPts val="0"/>
              </a:spcBef>
              <a:tabLst>
                <a:tab pos="1885950" algn="l"/>
              </a:tabLst>
            </a:pPr>
            <a:r>
              <a:rPr lang="en-AU" sz="2000" dirty="0"/>
              <a:t>Website, 1800 and email</a:t>
            </a:r>
          </a:p>
          <a:p>
            <a:pPr lvl="1" indent="0" defTabSz="1058863">
              <a:lnSpc>
                <a:spcPct val="100000"/>
              </a:lnSpc>
              <a:spcBef>
                <a:spcPts val="0"/>
              </a:spcBef>
              <a:buClr>
                <a:srgbClr val="0070C0"/>
              </a:buClr>
              <a:buNone/>
              <a:tabLst>
                <a:tab pos="1885950" algn="l"/>
              </a:tabLst>
            </a:pPr>
            <a:endParaRPr lang="en-AU" sz="2000" dirty="0"/>
          </a:p>
          <a:p>
            <a:pPr lvl="0"/>
            <a:endParaRPr lang="en-US" sz="2000" dirty="0">
              <a:highlight>
                <a:srgbClr val="FFFF00"/>
              </a:highlight>
            </a:endParaRPr>
          </a:p>
          <a:p>
            <a:pPr lvl="0"/>
            <a:endParaRPr lang="en-US" sz="2000" dirty="0"/>
          </a:p>
          <a:p>
            <a:pPr lvl="0"/>
            <a:endParaRPr lang="en-AU" sz="2000" dirty="0"/>
          </a:p>
          <a:p>
            <a:pPr defTabSz="1058836">
              <a:spcAft>
                <a:spcPts val="600"/>
              </a:spcAft>
              <a:buClr>
                <a:srgbClr val="0070C0"/>
              </a:buClr>
              <a:tabLst>
                <a:tab pos="1885904" algn="l"/>
              </a:tabLst>
            </a:pPr>
            <a:endParaRPr lang="en-AU" sz="2700" dirty="0"/>
          </a:p>
        </p:txBody>
      </p:sp>
      <p:cxnSp>
        <p:nvCxnSpPr>
          <p:cNvPr id="9" name="Straight Connector 8"/>
          <p:cNvCxnSpPr/>
          <p:nvPr/>
        </p:nvCxnSpPr>
        <p:spPr>
          <a:xfrm flipV="1">
            <a:off x="632751" y="830911"/>
            <a:ext cx="7886700" cy="2286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itle 1"/>
          <p:cNvSpPr txBox="1">
            <a:spLocks/>
          </p:cNvSpPr>
          <p:nvPr/>
        </p:nvSpPr>
        <p:spPr>
          <a:xfrm>
            <a:off x="0" y="726712"/>
            <a:ext cx="9144000" cy="574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AU" sz="2000" b="1" dirty="0">
              <a:solidFill>
                <a:schemeClr val="accent1">
                  <a:lumMod val="50000"/>
                </a:schemeClr>
              </a:solidFill>
            </a:endParaRPr>
          </a:p>
        </p:txBody>
      </p:sp>
      <p:sp>
        <p:nvSpPr>
          <p:cNvPr id="11" name="Title 1"/>
          <p:cNvSpPr txBox="1">
            <a:spLocks/>
          </p:cNvSpPr>
          <p:nvPr/>
        </p:nvSpPr>
        <p:spPr>
          <a:xfrm>
            <a:off x="1043385" y="-67053"/>
            <a:ext cx="7476067" cy="9941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3200" b="1" dirty="0">
                <a:solidFill>
                  <a:schemeClr val="accent5"/>
                </a:solidFill>
              </a:rPr>
              <a:t>Community Engagement </a:t>
            </a:r>
          </a:p>
        </p:txBody>
      </p:sp>
      <p:pic>
        <p:nvPicPr>
          <p:cNvPr id="1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870" y="84105"/>
            <a:ext cx="2269067" cy="691861"/>
          </a:xfrm>
          <a:prstGeom prst="rect">
            <a:avLst/>
          </a:prstGeom>
        </p:spPr>
      </p:pic>
      <p:pic>
        <p:nvPicPr>
          <p:cNvPr id="8" name="Picture 7">
            <a:extLst>
              <a:ext uri="{FF2B5EF4-FFF2-40B4-BE49-F238E27FC236}">
                <a16:creationId xmlns:a16="http://schemas.microsoft.com/office/drawing/2014/main" id="{AFF97AB2-44BE-4AD8-9CFE-1AD06F3DB501}"/>
              </a:ext>
            </a:extLst>
          </p:cNvPr>
          <p:cNvPicPr>
            <a:picLocks noChangeAspect="1"/>
          </p:cNvPicPr>
          <p:nvPr/>
        </p:nvPicPr>
        <p:blipFill>
          <a:blip r:embed="rId4"/>
          <a:stretch>
            <a:fillRect/>
          </a:stretch>
        </p:blipFill>
        <p:spPr>
          <a:xfrm>
            <a:off x="6160392" y="4472809"/>
            <a:ext cx="2450207" cy="1758699"/>
          </a:xfrm>
          <a:prstGeom prst="rect">
            <a:avLst/>
          </a:prstGeom>
        </p:spPr>
      </p:pic>
    </p:spTree>
    <p:extLst>
      <p:ext uri="{BB962C8B-B14F-4D97-AF65-F5344CB8AC3E}">
        <p14:creationId xmlns:p14="http://schemas.microsoft.com/office/powerpoint/2010/main" val="14040526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2AF2F7-2722-4851-BABD-50DC93C21C17}"/>
              </a:ext>
            </a:extLst>
          </p:cNvPr>
          <p:cNvPicPr>
            <a:picLocks noChangeAspect="1"/>
          </p:cNvPicPr>
          <p:nvPr/>
        </p:nvPicPr>
        <p:blipFill rotWithShape="1">
          <a:blip r:embed="rId2"/>
          <a:srcRect t="925" r="1905" b="-925"/>
          <a:stretch/>
        </p:blipFill>
        <p:spPr>
          <a:xfrm>
            <a:off x="-1" y="-5538"/>
            <a:ext cx="9179835" cy="6937561"/>
          </a:xfrm>
          <a:prstGeom prst="rect">
            <a:avLst/>
          </a:prstGeom>
        </p:spPr>
      </p:pic>
      <p:sp>
        <p:nvSpPr>
          <p:cNvPr id="6" name="TextBox 5">
            <a:extLst>
              <a:ext uri="{FF2B5EF4-FFF2-40B4-BE49-F238E27FC236}">
                <a16:creationId xmlns:a16="http://schemas.microsoft.com/office/drawing/2014/main" id="{3A258B99-2155-4F24-A1CE-6CBEFEEB272B}"/>
              </a:ext>
            </a:extLst>
          </p:cNvPr>
          <p:cNvSpPr txBox="1"/>
          <p:nvPr/>
        </p:nvSpPr>
        <p:spPr>
          <a:xfrm>
            <a:off x="0" y="3"/>
            <a:ext cx="9144000" cy="615553"/>
          </a:xfrm>
          <a:prstGeom prst="rect">
            <a:avLst/>
          </a:prstGeom>
          <a:noFill/>
        </p:spPr>
        <p:txBody>
          <a:bodyPr wrap="square" rtlCol="0">
            <a:spAutoFit/>
          </a:bodyPr>
          <a:lstStyle/>
          <a:p>
            <a:pPr algn="ctr"/>
            <a:r>
              <a:rPr lang="en-AU" b="1" dirty="0">
                <a:solidFill>
                  <a:schemeClr val="bg1"/>
                </a:solidFill>
              </a:rPr>
              <a:t>Coppabella Neighbour Agreements</a:t>
            </a:r>
          </a:p>
          <a:p>
            <a:pPr algn="ctr"/>
            <a:r>
              <a:rPr lang="en-AU" sz="1600" b="1" dirty="0">
                <a:solidFill>
                  <a:schemeClr val="bg1"/>
                </a:solidFill>
              </a:rPr>
              <a:t>(October 2018)</a:t>
            </a:r>
          </a:p>
        </p:txBody>
      </p:sp>
      <p:sp>
        <p:nvSpPr>
          <p:cNvPr id="7" name="Rectangle 6">
            <a:extLst>
              <a:ext uri="{FF2B5EF4-FFF2-40B4-BE49-F238E27FC236}">
                <a16:creationId xmlns:a16="http://schemas.microsoft.com/office/drawing/2014/main" id="{592B4E11-DFB9-4F3E-B776-CD32F799D6AA}"/>
              </a:ext>
            </a:extLst>
          </p:cNvPr>
          <p:cNvSpPr/>
          <p:nvPr/>
        </p:nvSpPr>
        <p:spPr>
          <a:xfrm>
            <a:off x="0" y="5228490"/>
            <a:ext cx="1493520" cy="16295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Picture 9">
            <a:extLst>
              <a:ext uri="{FF2B5EF4-FFF2-40B4-BE49-F238E27FC236}">
                <a16:creationId xmlns:a16="http://schemas.microsoft.com/office/drawing/2014/main" id="{4254C86C-6074-4216-9247-DE1980D27267}"/>
              </a:ext>
            </a:extLst>
          </p:cNvPr>
          <p:cNvPicPr>
            <a:picLocks noChangeAspect="1"/>
          </p:cNvPicPr>
          <p:nvPr/>
        </p:nvPicPr>
        <p:blipFill>
          <a:blip r:embed="rId3"/>
          <a:stretch>
            <a:fillRect/>
          </a:stretch>
        </p:blipFill>
        <p:spPr>
          <a:xfrm>
            <a:off x="51916" y="6289681"/>
            <a:ext cx="295275" cy="276225"/>
          </a:xfrm>
          <a:prstGeom prst="rect">
            <a:avLst/>
          </a:prstGeom>
        </p:spPr>
      </p:pic>
      <p:sp>
        <p:nvSpPr>
          <p:cNvPr id="11" name="TextBox 10">
            <a:extLst>
              <a:ext uri="{FF2B5EF4-FFF2-40B4-BE49-F238E27FC236}">
                <a16:creationId xmlns:a16="http://schemas.microsoft.com/office/drawing/2014/main" id="{62B227C6-8F0C-4B98-B591-DAFE285EDFFA}"/>
              </a:ext>
            </a:extLst>
          </p:cNvPr>
          <p:cNvSpPr txBox="1"/>
          <p:nvPr/>
        </p:nvSpPr>
        <p:spPr>
          <a:xfrm>
            <a:off x="4" y="5228488"/>
            <a:ext cx="1777279" cy="523220"/>
          </a:xfrm>
          <a:prstGeom prst="rect">
            <a:avLst/>
          </a:prstGeom>
          <a:noFill/>
        </p:spPr>
        <p:txBody>
          <a:bodyPr wrap="square" rtlCol="0">
            <a:spAutoFit/>
          </a:bodyPr>
          <a:lstStyle/>
          <a:p>
            <a:r>
              <a:rPr lang="en-AU" sz="1400" b="1" dirty="0"/>
              <a:t>Status of </a:t>
            </a:r>
          </a:p>
          <a:p>
            <a:r>
              <a:rPr lang="en-AU" sz="1400" b="1" dirty="0"/>
              <a:t>Agreements</a:t>
            </a:r>
          </a:p>
        </p:txBody>
      </p:sp>
      <p:sp>
        <p:nvSpPr>
          <p:cNvPr id="12" name="TextBox 11">
            <a:extLst>
              <a:ext uri="{FF2B5EF4-FFF2-40B4-BE49-F238E27FC236}">
                <a16:creationId xmlns:a16="http://schemas.microsoft.com/office/drawing/2014/main" id="{05CEEE05-00C6-483B-8ECE-C426BE6393EF}"/>
              </a:ext>
            </a:extLst>
          </p:cNvPr>
          <p:cNvSpPr txBox="1"/>
          <p:nvPr/>
        </p:nvSpPr>
        <p:spPr>
          <a:xfrm>
            <a:off x="241472" y="5706871"/>
            <a:ext cx="1777279" cy="415498"/>
          </a:xfrm>
          <a:prstGeom prst="rect">
            <a:avLst/>
          </a:prstGeom>
          <a:noFill/>
        </p:spPr>
        <p:txBody>
          <a:bodyPr wrap="square" rtlCol="0">
            <a:spAutoFit/>
          </a:bodyPr>
          <a:lstStyle/>
          <a:p>
            <a:r>
              <a:rPr lang="en-AU" sz="1200" dirty="0"/>
              <a:t>30 Signed </a:t>
            </a:r>
          </a:p>
          <a:p>
            <a:r>
              <a:rPr lang="en-AU" sz="800" dirty="0"/>
              <a:t>(incl 4 adjoining properties)</a:t>
            </a:r>
            <a:endParaRPr lang="en-AU" sz="1200" dirty="0"/>
          </a:p>
        </p:txBody>
      </p:sp>
      <p:sp>
        <p:nvSpPr>
          <p:cNvPr id="13" name="TextBox 12">
            <a:extLst>
              <a:ext uri="{FF2B5EF4-FFF2-40B4-BE49-F238E27FC236}">
                <a16:creationId xmlns:a16="http://schemas.microsoft.com/office/drawing/2014/main" id="{D5811AC3-B1B7-4996-AB6D-03279E717A58}"/>
              </a:ext>
            </a:extLst>
          </p:cNvPr>
          <p:cNvSpPr txBox="1"/>
          <p:nvPr/>
        </p:nvSpPr>
        <p:spPr>
          <a:xfrm>
            <a:off x="242088" y="6023302"/>
            <a:ext cx="1395663" cy="276999"/>
          </a:xfrm>
          <a:prstGeom prst="rect">
            <a:avLst/>
          </a:prstGeom>
          <a:noFill/>
        </p:spPr>
        <p:txBody>
          <a:bodyPr wrap="square" rtlCol="0">
            <a:spAutoFit/>
          </a:bodyPr>
          <a:lstStyle/>
          <a:p>
            <a:r>
              <a:rPr lang="en-AU" sz="1200" dirty="0"/>
              <a:t>12 Offered</a:t>
            </a:r>
          </a:p>
        </p:txBody>
      </p:sp>
      <p:sp>
        <p:nvSpPr>
          <p:cNvPr id="14" name="TextBox 13">
            <a:extLst>
              <a:ext uri="{FF2B5EF4-FFF2-40B4-BE49-F238E27FC236}">
                <a16:creationId xmlns:a16="http://schemas.microsoft.com/office/drawing/2014/main" id="{605524CF-BA73-4423-B2D9-E91B6DF48B5F}"/>
              </a:ext>
            </a:extLst>
          </p:cNvPr>
          <p:cNvSpPr txBox="1"/>
          <p:nvPr/>
        </p:nvSpPr>
        <p:spPr>
          <a:xfrm>
            <a:off x="241780" y="6280317"/>
            <a:ext cx="1395663" cy="276999"/>
          </a:xfrm>
          <a:prstGeom prst="rect">
            <a:avLst/>
          </a:prstGeom>
          <a:noFill/>
        </p:spPr>
        <p:txBody>
          <a:bodyPr wrap="square" rtlCol="0">
            <a:spAutoFit/>
          </a:bodyPr>
          <a:lstStyle/>
          <a:p>
            <a:r>
              <a:rPr lang="en-AU" sz="1200" dirty="0"/>
              <a:t>19 Intend to Offer</a:t>
            </a:r>
          </a:p>
        </p:txBody>
      </p:sp>
      <p:sp>
        <p:nvSpPr>
          <p:cNvPr id="16" name="TextBox 15">
            <a:extLst>
              <a:ext uri="{FF2B5EF4-FFF2-40B4-BE49-F238E27FC236}">
                <a16:creationId xmlns:a16="http://schemas.microsoft.com/office/drawing/2014/main" id="{1AF2000E-CC40-4F96-BC62-071FE34F56B4}"/>
              </a:ext>
            </a:extLst>
          </p:cNvPr>
          <p:cNvSpPr txBox="1"/>
          <p:nvPr/>
        </p:nvSpPr>
        <p:spPr>
          <a:xfrm>
            <a:off x="241472" y="6518821"/>
            <a:ext cx="1395663" cy="276999"/>
          </a:xfrm>
          <a:prstGeom prst="rect">
            <a:avLst/>
          </a:prstGeom>
          <a:noFill/>
        </p:spPr>
        <p:txBody>
          <a:bodyPr wrap="square" rtlCol="0">
            <a:spAutoFit/>
          </a:bodyPr>
          <a:lstStyle/>
          <a:p>
            <a:r>
              <a:rPr lang="en-AU" sz="1200" dirty="0"/>
              <a:t>Host Landowners</a:t>
            </a:r>
          </a:p>
        </p:txBody>
      </p:sp>
      <p:pic>
        <p:nvPicPr>
          <p:cNvPr id="17" name="Picture 16">
            <a:extLst>
              <a:ext uri="{FF2B5EF4-FFF2-40B4-BE49-F238E27FC236}">
                <a16:creationId xmlns:a16="http://schemas.microsoft.com/office/drawing/2014/main" id="{12D4EFE4-31AE-44FB-8A91-FA6BF23B2F6C}"/>
              </a:ext>
            </a:extLst>
          </p:cNvPr>
          <p:cNvPicPr>
            <a:picLocks noChangeAspect="1"/>
          </p:cNvPicPr>
          <p:nvPr/>
        </p:nvPicPr>
        <p:blipFill>
          <a:blip r:embed="rId4"/>
          <a:stretch>
            <a:fillRect/>
          </a:stretch>
        </p:blipFill>
        <p:spPr>
          <a:xfrm>
            <a:off x="51916" y="6044682"/>
            <a:ext cx="243191" cy="217591"/>
          </a:xfrm>
          <a:prstGeom prst="rect">
            <a:avLst/>
          </a:prstGeom>
        </p:spPr>
      </p:pic>
      <p:pic>
        <p:nvPicPr>
          <p:cNvPr id="18" name="Picture 17">
            <a:extLst>
              <a:ext uri="{FF2B5EF4-FFF2-40B4-BE49-F238E27FC236}">
                <a16:creationId xmlns:a16="http://schemas.microsoft.com/office/drawing/2014/main" id="{3C52FE47-5EDD-4F47-9CA8-7F5CD8C676FA}"/>
              </a:ext>
            </a:extLst>
          </p:cNvPr>
          <p:cNvPicPr>
            <a:picLocks noChangeAspect="1"/>
          </p:cNvPicPr>
          <p:nvPr/>
        </p:nvPicPr>
        <p:blipFill>
          <a:blip r:embed="rId5"/>
          <a:stretch>
            <a:fillRect/>
          </a:stretch>
        </p:blipFill>
        <p:spPr>
          <a:xfrm>
            <a:off x="79388" y="6557228"/>
            <a:ext cx="191992" cy="217591"/>
          </a:xfrm>
          <a:prstGeom prst="rect">
            <a:avLst/>
          </a:prstGeom>
        </p:spPr>
      </p:pic>
      <p:pic>
        <p:nvPicPr>
          <p:cNvPr id="19" name="Picture 18">
            <a:extLst>
              <a:ext uri="{FF2B5EF4-FFF2-40B4-BE49-F238E27FC236}">
                <a16:creationId xmlns:a16="http://schemas.microsoft.com/office/drawing/2014/main" id="{FCF96953-646A-44DE-B38B-A6B6AB2B24A6}"/>
              </a:ext>
            </a:extLst>
          </p:cNvPr>
          <p:cNvPicPr>
            <a:picLocks noChangeAspect="1"/>
          </p:cNvPicPr>
          <p:nvPr/>
        </p:nvPicPr>
        <p:blipFill>
          <a:blip r:embed="rId6"/>
          <a:stretch>
            <a:fillRect/>
          </a:stretch>
        </p:blipFill>
        <p:spPr>
          <a:xfrm>
            <a:off x="71339" y="5742379"/>
            <a:ext cx="229639" cy="210502"/>
          </a:xfrm>
          <a:prstGeom prst="rect">
            <a:avLst/>
          </a:prstGeom>
        </p:spPr>
      </p:pic>
      <p:sp>
        <p:nvSpPr>
          <p:cNvPr id="20" name="TextBox 19">
            <a:extLst>
              <a:ext uri="{FF2B5EF4-FFF2-40B4-BE49-F238E27FC236}">
                <a16:creationId xmlns:a16="http://schemas.microsoft.com/office/drawing/2014/main" id="{3BFABB37-052F-463B-8FFE-0B523BB8A80D}"/>
              </a:ext>
            </a:extLst>
          </p:cNvPr>
          <p:cNvSpPr txBox="1"/>
          <p:nvPr/>
        </p:nvSpPr>
        <p:spPr>
          <a:xfrm>
            <a:off x="6438900" y="3124688"/>
            <a:ext cx="632460" cy="338554"/>
          </a:xfrm>
          <a:prstGeom prst="rect">
            <a:avLst/>
          </a:prstGeom>
          <a:noFill/>
        </p:spPr>
        <p:txBody>
          <a:bodyPr wrap="square" rtlCol="0">
            <a:spAutoFit/>
          </a:bodyPr>
          <a:lstStyle/>
          <a:p>
            <a:r>
              <a:rPr lang="en-AU" sz="1600" b="1" dirty="0">
                <a:solidFill>
                  <a:srgbClr val="FFC000"/>
                </a:solidFill>
              </a:rPr>
              <a:t>2km</a:t>
            </a:r>
            <a:endParaRPr lang="en-GB" sz="1600" b="1" dirty="0">
              <a:solidFill>
                <a:srgbClr val="FFC000"/>
              </a:solidFill>
            </a:endParaRPr>
          </a:p>
        </p:txBody>
      </p:sp>
      <p:sp>
        <p:nvSpPr>
          <p:cNvPr id="21" name="TextBox 20">
            <a:extLst>
              <a:ext uri="{FF2B5EF4-FFF2-40B4-BE49-F238E27FC236}">
                <a16:creationId xmlns:a16="http://schemas.microsoft.com/office/drawing/2014/main" id="{AB42E641-AF24-41EE-9583-D8BDB5D61D36}"/>
              </a:ext>
            </a:extLst>
          </p:cNvPr>
          <p:cNvSpPr txBox="1"/>
          <p:nvPr/>
        </p:nvSpPr>
        <p:spPr>
          <a:xfrm>
            <a:off x="7284720" y="2444923"/>
            <a:ext cx="632460" cy="338554"/>
          </a:xfrm>
          <a:prstGeom prst="rect">
            <a:avLst/>
          </a:prstGeom>
          <a:noFill/>
        </p:spPr>
        <p:txBody>
          <a:bodyPr wrap="square" rtlCol="0">
            <a:spAutoFit/>
          </a:bodyPr>
          <a:lstStyle/>
          <a:p>
            <a:r>
              <a:rPr lang="en-AU" sz="1600" b="1" dirty="0">
                <a:solidFill>
                  <a:srgbClr val="92D050"/>
                </a:solidFill>
              </a:rPr>
              <a:t>5km</a:t>
            </a:r>
            <a:endParaRPr lang="en-GB" sz="1600" b="1" dirty="0">
              <a:solidFill>
                <a:srgbClr val="92D050"/>
              </a:solidFill>
            </a:endParaRPr>
          </a:p>
        </p:txBody>
      </p:sp>
    </p:spTree>
    <p:extLst>
      <p:ext uri="{BB962C8B-B14F-4D97-AF65-F5344CB8AC3E}">
        <p14:creationId xmlns:p14="http://schemas.microsoft.com/office/powerpoint/2010/main" val="17558354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32751" y="1079946"/>
            <a:ext cx="7947369" cy="5144273"/>
          </a:xfrm>
        </p:spPr>
        <p:txBody>
          <a:bodyPr>
            <a:normAutofit/>
          </a:bodyPr>
          <a:lstStyle/>
          <a:p>
            <a:pPr marL="0" lvl="0" indent="0">
              <a:buNone/>
            </a:pPr>
            <a:r>
              <a:rPr lang="en-GB" sz="1800" dirty="0"/>
              <a:t>Sponsorship of initiatives and events in the local area during the pre-construction and construction period. </a:t>
            </a:r>
          </a:p>
          <a:p>
            <a:pPr lvl="1"/>
            <a:r>
              <a:rPr lang="en-GB" sz="1800" dirty="0"/>
              <a:t>Sponsored 28 initiatives/community groups to date (cumulative total of ~$</a:t>
            </a:r>
            <a:r>
              <a:rPr lang="en-AU" sz="1800" dirty="0"/>
              <a:t>80k)</a:t>
            </a:r>
          </a:p>
          <a:p>
            <a:pPr marL="0" indent="0">
              <a:buNone/>
            </a:pPr>
            <a:r>
              <a:rPr lang="en-AU" sz="1800" dirty="0"/>
              <a:t>Community Enhancement Fund (Voluntary Planning Agreement with relevant local Council). </a:t>
            </a:r>
          </a:p>
          <a:p>
            <a:pPr lvl="1"/>
            <a:r>
              <a:rPr lang="en-AU" sz="1800" dirty="0"/>
              <a:t>$2,500 per installed turbine per annum for the life cycle of the project (CPI adjusted annually). </a:t>
            </a:r>
          </a:p>
          <a:p>
            <a:pPr marL="0" lvl="0" indent="0">
              <a:buNone/>
            </a:pPr>
            <a:r>
              <a:rPr lang="en-AU" sz="1800" dirty="0"/>
              <a:t>Supplementary community investment model, to invest a further $100,000 per annum (CPI adjusted annually) into the local area over the life of the project (separate and additional to the Community Enhancement Fund), i.e. up to $287,500 p/a</a:t>
            </a:r>
          </a:p>
          <a:p>
            <a:pPr defTabSz="1058836">
              <a:spcAft>
                <a:spcPts val="600"/>
              </a:spcAft>
              <a:buClr>
                <a:srgbClr val="0070C0"/>
              </a:buClr>
              <a:tabLst>
                <a:tab pos="1885904" algn="l"/>
              </a:tabLst>
            </a:pPr>
            <a:endParaRPr lang="en-AU" sz="2700" dirty="0"/>
          </a:p>
        </p:txBody>
      </p:sp>
      <p:cxnSp>
        <p:nvCxnSpPr>
          <p:cNvPr id="9" name="Straight Connector 8"/>
          <p:cNvCxnSpPr/>
          <p:nvPr/>
        </p:nvCxnSpPr>
        <p:spPr>
          <a:xfrm flipV="1">
            <a:off x="632751" y="830911"/>
            <a:ext cx="7886700" cy="2286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itle 1"/>
          <p:cNvSpPr txBox="1">
            <a:spLocks/>
          </p:cNvSpPr>
          <p:nvPr/>
        </p:nvSpPr>
        <p:spPr>
          <a:xfrm>
            <a:off x="0" y="726712"/>
            <a:ext cx="9144000" cy="574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AU" sz="2000" b="1" dirty="0">
              <a:solidFill>
                <a:schemeClr val="accent1">
                  <a:lumMod val="50000"/>
                </a:schemeClr>
              </a:solidFill>
            </a:endParaRPr>
          </a:p>
        </p:txBody>
      </p:sp>
      <p:sp>
        <p:nvSpPr>
          <p:cNvPr id="11" name="Title 1"/>
          <p:cNvSpPr txBox="1">
            <a:spLocks/>
          </p:cNvSpPr>
          <p:nvPr/>
        </p:nvSpPr>
        <p:spPr>
          <a:xfrm>
            <a:off x="1043385" y="-67053"/>
            <a:ext cx="7476067" cy="9941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3200" b="1" dirty="0">
                <a:solidFill>
                  <a:schemeClr val="accent5"/>
                </a:solidFill>
              </a:rPr>
              <a:t>Community Benefit Sharing</a:t>
            </a:r>
          </a:p>
        </p:txBody>
      </p:sp>
      <p:pic>
        <p:nvPicPr>
          <p:cNvPr id="15"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870" y="84105"/>
            <a:ext cx="2269067" cy="691861"/>
          </a:xfrm>
          <a:prstGeom prst="rect">
            <a:avLst/>
          </a:prstGeom>
        </p:spPr>
      </p:pic>
      <p:pic>
        <p:nvPicPr>
          <p:cNvPr id="7" name="Picture 6" descr="A group of people in a cage&#10;&#10;Description generated with very high confidence">
            <a:extLst>
              <a:ext uri="{FF2B5EF4-FFF2-40B4-BE49-F238E27FC236}">
                <a16:creationId xmlns:a16="http://schemas.microsoft.com/office/drawing/2014/main" id="{C85FC2A4-B090-4819-A265-84A9387F9A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6814" y="4647056"/>
            <a:ext cx="2606286" cy="1921661"/>
          </a:xfrm>
          <a:prstGeom prst="rect">
            <a:avLst/>
          </a:prstGeom>
        </p:spPr>
      </p:pic>
      <p:pic>
        <p:nvPicPr>
          <p:cNvPr id="8" name="Picture 7">
            <a:extLst>
              <a:ext uri="{FF2B5EF4-FFF2-40B4-BE49-F238E27FC236}">
                <a16:creationId xmlns:a16="http://schemas.microsoft.com/office/drawing/2014/main" id="{4CA5C3FE-FDE8-4D8F-84E2-B99D4BD76B36}"/>
              </a:ext>
            </a:extLst>
          </p:cNvPr>
          <p:cNvPicPr>
            <a:picLocks noChangeAspect="1"/>
          </p:cNvPicPr>
          <p:nvPr/>
        </p:nvPicPr>
        <p:blipFill rotWithShape="1">
          <a:blip r:embed="rId4">
            <a:extLst>
              <a:ext uri="{28A0092B-C50C-407E-A947-70E740481C1C}">
                <a14:useLocalDpi xmlns:a14="http://schemas.microsoft.com/office/drawing/2010/main" val="0"/>
              </a:ext>
            </a:extLst>
          </a:blip>
          <a:srcRect r="1382"/>
          <a:stretch/>
        </p:blipFill>
        <p:spPr>
          <a:xfrm>
            <a:off x="632751" y="4625962"/>
            <a:ext cx="2548537" cy="1938191"/>
          </a:xfrm>
          <a:prstGeom prst="rect">
            <a:avLst/>
          </a:prstGeom>
        </p:spPr>
      </p:pic>
      <p:pic>
        <p:nvPicPr>
          <p:cNvPr id="2" name="Picture 1">
            <a:extLst>
              <a:ext uri="{FF2B5EF4-FFF2-40B4-BE49-F238E27FC236}">
                <a16:creationId xmlns:a16="http://schemas.microsoft.com/office/drawing/2014/main" id="{119DE51D-D27B-4956-B967-9055623F4A39}"/>
              </a:ext>
            </a:extLst>
          </p:cNvPr>
          <p:cNvPicPr>
            <a:picLocks noChangeAspect="1"/>
          </p:cNvPicPr>
          <p:nvPr/>
        </p:nvPicPr>
        <p:blipFill rotWithShape="1">
          <a:blip r:embed="rId5"/>
          <a:srcRect l="10289" r="6112"/>
          <a:stretch/>
        </p:blipFill>
        <p:spPr>
          <a:xfrm>
            <a:off x="6141124" y="4650092"/>
            <a:ext cx="2620388" cy="1921661"/>
          </a:xfrm>
          <a:prstGeom prst="rect">
            <a:avLst/>
          </a:prstGeom>
        </p:spPr>
      </p:pic>
    </p:spTree>
    <p:extLst>
      <p:ext uri="{BB962C8B-B14F-4D97-AF65-F5344CB8AC3E}">
        <p14:creationId xmlns:p14="http://schemas.microsoft.com/office/powerpoint/2010/main" val="34146024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87679" y="1078278"/>
            <a:ext cx="8199122" cy="5144273"/>
          </a:xfrm>
        </p:spPr>
        <p:txBody>
          <a:bodyPr>
            <a:normAutofit lnSpcReduction="10000"/>
          </a:bodyPr>
          <a:lstStyle/>
          <a:p>
            <a:pPr defTabSz="1058863">
              <a:lnSpc>
                <a:spcPct val="100000"/>
              </a:lnSpc>
              <a:spcBef>
                <a:spcPts val="600"/>
              </a:spcBef>
              <a:tabLst>
                <a:tab pos="1885950" algn="l"/>
              </a:tabLst>
            </a:pPr>
            <a:r>
              <a:rPr lang="en-AU" sz="2000" dirty="0"/>
              <a:t>Local Business Participation Program underway - designed to identify capability and capacity in the local community and maximise opportunities for local participation in the project. i.e. </a:t>
            </a:r>
            <a:r>
              <a:rPr lang="en-GB" sz="2000" dirty="0"/>
              <a:t>local suppliers (fencers, concrete works, labour etc.) during the construction period. </a:t>
            </a:r>
            <a:endParaRPr lang="en-AU" sz="2000" dirty="0"/>
          </a:p>
          <a:p>
            <a:pPr marL="1028700" lvl="1" indent="-342900" defTabSz="1058863">
              <a:lnSpc>
                <a:spcPct val="100000"/>
              </a:lnSpc>
              <a:spcBef>
                <a:spcPts val="600"/>
              </a:spcBef>
              <a:buFont typeface="Courier New" panose="02070309020205020404" pitchFamily="49" charset="0"/>
              <a:buChar char="o"/>
              <a:tabLst>
                <a:tab pos="1885950" algn="l"/>
              </a:tabLst>
            </a:pPr>
            <a:r>
              <a:rPr lang="en-AU" sz="2000" dirty="0"/>
              <a:t>Project listing on </a:t>
            </a:r>
            <a:r>
              <a:rPr lang="en-US" sz="2000" dirty="0"/>
              <a:t>Industry Capability Network (ICN) Gateway. </a:t>
            </a:r>
          </a:p>
          <a:p>
            <a:pPr marL="1028700" lvl="1" indent="-342900" defTabSz="1058863">
              <a:lnSpc>
                <a:spcPct val="100000"/>
              </a:lnSpc>
              <a:spcBef>
                <a:spcPts val="600"/>
              </a:spcBef>
              <a:buFont typeface="Courier New" panose="02070309020205020404" pitchFamily="49" charset="0"/>
              <a:buChar char="o"/>
              <a:tabLst>
                <a:tab pos="1885950" algn="l"/>
              </a:tabLst>
            </a:pPr>
            <a:r>
              <a:rPr lang="en-US" sz="2000" dirty="0"/>
              <a:t>Local Industry Briefing – Goldwind and major contractors </a:t>
            </a:r>
            <a:r>
              <a:rPr lang="en-AU" sz="2000" dirty="0"/>
              <a:t>share further details supply and employment opportunities during construction.</a:t>
            </a:r>
          </a:p>
          <a:p>
            <a:pPr marL="1028700" lvl="1" indent="-342900" defTabSz="1058863">
              <a:lnSpc>
                <a:spcPct val="100000"/>
              </a:lnSpc>
              <a:spcBef>
                <a:spcPts val="0"/>
              </a:spcBef>
              <a:tabLst>
                <a:tab pos="1885950" algn="l"/>
              </a:tabLst>
            </a:pPr>
            <a:endParaRPr lang="en-AU" sz="2000" dirty="0"/>
          </a:p>
          <a:p>
            <a:pPr defTabSz="1058863">
              <a:lnSpc>
                <a:spcPct val="100000"/>
              </a:lnSpc>
              <a:spcBef>
                <a:spcPts val="0"/>
              </a:spcBef>
              <a:tabLst>
                <a:tab pos="1885950" algn="l"/>
              </a:tabLst>
            </a:pPr>
            <a:r>
              <a:rPr lang="en-AU" sz="2000" dirty="0"/>
              <a:t>Up to 200 jobs expected on site during construction peaks. </a:t>
            </a:r>
          </a:p>
          <a:p>
            <a:pPr defTabSz="1058863">
              <a:lnSpc>
                <a:spcPct val="100000"/>
              </a:lnSpc>
              <a:spcBef>
                <a:spcPts val="0"/>
              </a:spcBef>
              <a:tabLst>
                <a:tab pos="1885950" algn="l"/>
              </a:tabLst>
            </a:pPr>
            <a:endParaRPr lang="en-AU" sz="2000" dirty="0"/>
          </a:p>
          <a:p>
            <a:pPr defTabSz="1058863">
              <a:lnSpc>
                <a:spcPct val="100000"/>
              </a:lnSpc>
              <a:spcBef>
                <a:spcPts val="0"/>
              </a:spcBef>
              <a:tabLst>
                <a:tab pos="1885950" algn="l"/>
              </a:tabLst>
            </a:pPr>
            <a:r>
              <a:rPr lang="en-AU" sz="2000" dirty="0"/>
              <a:t>Secondary local industry participation through accommodation, construction support services and consumables. </a:t>
            </a:r>
            <a:r>
              <a:rPr lang="en-GB" sz="2000" dirty="0"/>
              <a:t>Secondary economic injection through use of </a:t>
            </a:r>
            <a:r>
              <a:rPr lang="en-AU" sz="2000" dirty="0"/>
              <a:t>local facilities e.g. motel, pub, cafe etc. </a:t>
            </a:r>
          </a:p>
          <a:p>
            <a:pPr defTabSz="1058863">
              <a:lnSpc>
                <a:spcPct val="100000"/>
              </a:lnSpc>
              <a:spcBef>
                <a:spcPts val="0"/>
              </a:spcBef>
              <a:tabLst>
                <a:tab pos="1885950" algn="l"/>
              </a:tabLst>
            </a:pPr>
            <a:endParaRPr lang="en-AU" sz="2400" dirty="0"/>
          </a:p>
          <a:p>
            <a:pPr defTabSz="1058863">
              <a:lnSpc>
                <a:spcPct val="100000"/>
              </a:lnSpc>
              <a:spcBef>
                <a:spcPts val="0"/>
              </a:spcBef>
              <a:tabLst>
                <a:tab pos="1885950" algn="l"/>
              </a:tabLst>
            </a:pPr>
            <a:r>
              <a:rPr lang="en-AU" sz="2000" dirty="0"/>
              <a:t>Approx. 10 permanent staff during operations. Opportunities for ongoing supply and service contracts.</a:t>
            </a:r>
          </a:p>
          <a:p>
            <a:pPr defTabSz="1058836">
              <a:spcAft>
                <a:spcPts val="600"/>
              </a:spcAft>
              <a:buClr>
                <a:srgbClr val="0070C0"/>
              </a:buClr>
              <a:tabLst>
                <a:tab pos="1885904" algn="l"/>
              </a:tabLst>
            </a:pPr>
            <a:endParaRPr lang="en-AU" sz="2400" dirty="0"/>
          </a:p>
        </p:txBody>
      </p:sp>
      <p:cxnSp>
        <p:nvCxnSpPr>
          <p:cNvPr id="9" name="Straight Connector 8"/>
          <p:cNvCxnSpPr/>
          <p:nvPr/>
        </p:nvCxnSpPr>
        <p:spPr>
          <a:xfrm flipV="1">
            <a:off x="632751" y="830911"/>
            <a:ext cx="7886700" cy="2286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itle 1"/>
          <p:cNvSpPr txBox="1">
            <a:spLocks/>
          </p:cNvSpPr>
          <p:nvPr/>
        </p:nvSpPr>
        <p:spPr>
          <a:xfrm>
            <a:off x="0" y="726712"/>
            <a:ext cx="9144000" cy="574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AU" sz="2000" b="1" dirty="0">
              <a:solidFill>
                <a:schemeClr val="accent1">
                  <a:lumMod val="50000"/>
                </a:schemeClr>
              </a:solidFill>
            </a:endParaRPr>
          </a:p>
        </p:txBody>
      </p:sp>
      <p:sp>
        <p:nvSpPr>
          <p:cNvPr id="11" name="Title 1"/>
          <p:cNvSpPr txBox="1">
            <a:spLocks/>
          </p:cNvSpPr>
          <p:nvPr/>
        </p:nvSpPr>
        <p:spPr>
          <a:xfrm>
            <a:off x="1210734" y="-45302"/>
            <a:ext cx="7476067" cy="9941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3200" b="1" dirty="0">
                <a:solidFill>
                  <a:schemeClr val="accent5"/>
                </a:solidFill>
              </a:rPr>
              <a:t>Local Investment and Jobs </a:t>
            </a:r>
            <a:endParaRPr lang="en-AU" sz="3300" b="1" dirty="0">
              <a:solidFill>
                <a:schemeClr val="accent5"/>
              </a:solidFill>
            </a:endParaRPr>
          </a:p>
        </p:txBody>
      </p:sp>
      <p:pic>
        <p:nvPicPr>
          <p:cNvPr id="15"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870" y="84105"/>
            <a:ext cx="2269067" cy="691861"/>
          </a:xfrm>
          <a:prstGeom prst="rect">
            <a:avLst/>
          </a:prstGeom>
        </p:spPr>
      </p:pic>
    </p:spTree>
    <p:extLst>
      <p:ext uri="{BB962C8B-B14F-4D97-AF65-F5344CB8AC3E}">
        <p14:creationId xmlns:p14="http://schemas.microsoft.com/office/powerpoint/2010/main" val="166744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33405" y="1079946"/>
            <a:ext cx="2697476" cy="5483819"/>
          </a:xfrm>
        </p:spPr>
        <p:txBody>
          <a:bodyPr>
            <a:normAutofit/>
          </a:bodyPr>
          <a:lstStyle/>
          <a:p>
            <a:pPr marL="0" indent="0">
              <a:buNone/>
            </a:pPr>
            <a:r>
              <a:rPr lang="en-AU" sz="1600" b="1" dirty="0"/>
              <a:t>Submissions</a:t>
            </a:r>
          </a:p>
          <a:p>
            <a:pPr marL="0" indent="0">
              <a:buNone/>
            </a:pPr>
            <a:r>
              <a:rPr lang="en-AU" sz="1600" dirty="0"/>
              <a:t>105 total submissions were received by DPE from 98 submitters:</a:t>
            </a:r>
          </a:p>
          <a:p>
            <a:pPr>
              <a:buFont typeface="Wingdings" panose="05000000000000000000" pitchFamily="2" charset="2"/>
              <a:buChar char="Ø"/>
            </a:pPr>
            <a:r>
              <a:rPr lang="en-AU" sz="1600" dirty="0"/>
              <a:t>10 from Govt agencies</a:t>
            </a:r>
          </a:p>
          <a:p>
            <a:pPr lvl="1"/>
            <a:r>
              <a:rPr lang="en-AU" sz="1600" dirty="0"/>
              <a:t>All provided comment </a:t>
            </a:r>
          </a:p>
          <a:p>
            <a:pPr marL="457189" lvl="1" indent="0">
              <a:spcBef>
                <a:spcPts val="0"/>
              </a:spcBef>
              <a:buNone/>
            </a:pPr>
            <a:r>
              <a:rPr lang="en-AU" sz="1600" dirty="0"/>
              <a:t>       on the application</a:t>
            </a:r>
          </a:p>
          <a:p>
            <a:pPr>
              <a:buFont typeface="Wingdings" panose="05000000000000000000" pitchFamily="2" charset="2"/>
              <a:buChar char="Ø"/>
            </a:pPr>
            <a:r>
              <a:rPr lang="en-AU" sz="1600" dirty="0"/>
              <a:t>5 from special interest groups</a:t>
            </a:r>
          </a:p>
          <a:p>
            <a:pPr>
              <a:buFont typeface="Wingdings" panose="05000000000000000000" pitchFamily="2" charset="2"/>
              <a:buChar char="Ø"/>
            </a:pPr>
            <a:r>
              <a:rPr lang="en-AU" sz="1600" dirty="0"/>
              <a:t>84 from the public</a:t>
            </a:r>
          </a:p>
          <a:p>
            <a:pPr marL="0" indent="0">
              <a:buNone/>
            </a:pPr>
            <a:r>
              <a:rPr lang="en-AU" sz="1600" dirty="0"/>
              <a:t>Of this, there were</a:t>
            </a:r>
          </a:p>
          <a:p>
            <a:pPr marL="266700" indent="-266700">
              <a:buNone/>
            </a:pPr>
            <a:r>
              <a:rPr lang="en-AU" sz="1600" dirty="0"/>
              <a:t>(a) 81 total submitters in objection </a:t>
            </a:r>
          </a:p>
          <a:p>
            <a:pPr marL="449263" lvl="1"/>
            <a:r>
              <a:rPr lang="en-AU" sz="1600" dirty="0"/>
              <a:t>This included 31 template submissions</a:t>
            </a:r>
          </a:p>
          <a:p>
            <a:pPr marL="0" indent="0" defTabSz="182563">
              <a:buNone/>
              <a:tabLst>
                <a:tab pos="266700" algn="l"/>
              </a:tabLst>
            </a:pPr>
            <a:r>
              <a:rPr lang="en-AU" sz="1600" dirty="0"/>
              <a:t>(b) 2 submitters provided 	comments</a:t>
            </a:r>
          </a:p>
          <a:p>
            <a:pPr marL="0" indent="0">
              <a:buNone/>
            </a:pPr>
            <a:r>
              <a:rPr lang="en-AU" sz="1600" dirty="0"/>
              <a:t>(c) 2 submitters in support</a:t>
            </a:r>
          </a:p>
          <a:p>
            <a:pPr marL="0" indent="0">
              <a:buNone/>
            </a:pPr>
            <a:endParaRPr lang="en-AU" sz="2000" dirty="0"/>
          </a:p>
          <a:p>
            <a:pPr marL="0" indent="0">
              <a:buNone/>
            </a:pPr>
            <a:endParaRPr lang="en-AU" sz="2000" dirty="0"/>
          </a:p>
          <a:p>
            <a:pPr marL="0" indent="0">
              <a:buNone/>
            </a:pPr>
            <a:endParaRPr lang="en-AU" sz="2000" dirty="0"/>
          </a:p>
          <a:p>
            <a:pPr marL="0" indent="0">
              <a:buNone/>
            </a:pPr>
            <a:endParaRPr lang="en-AU" sz="2000" dirty="0"/>
          </a:p>
          <a:p>
            <a:pPr>
              <a:buFontTx/>
              <a:buChar char="-"/>
            </a:pPr>
            <a:endParaRPr lang="en-AU" sz="1051" dirty="0"/>
          </a:p>
          <a:p>
            <a:pPr marL="0" indent="0" defTabSz="1058836">
              <a:spcAft>
                <a:spcPts val="600"/>
              </a:spcAft>
              <a:buClr>
                <a:srgbClr val="0070C0"/>
              </a:buClr>
              <a:buNone/>
              <a:tabLst>
                <a:tab pos="1885904" algn="l"/>
              </a:tabLst>
            </a:pPr>
            <a:endParaRPr lang="en-AU" sz="2700" dirty="0"/>
          </a:p>
        </p:txBody>
      </p:sp>
      <p:sp>
        <p:nvSpPr>
          <p:cNvPr id="10" name="Slide Number Placeholder 3"/>
          <p:cNvSpPr>
            <a:spLocks noGrp="1"/>
          </p:cNvSpPr>
          <p:nvPr>
            <p:ph type="sldNum" sz="quarter" idx="12"/>
          </p:nvPr>
        </p:nvSpPr>
        <p:spPr/>
        <p:txBody>
          <a:bodyPr/>
          <a:lstStyle/>
          <a:p>
            <a:endParaRPr lang="en-AU" sz="1000" dirty="0"/>
          </a:p>
          <a:p>
            <a:r>
              <a:rPr lang="en-AU" sz="1000" dirty="0"/>
              <a:t>	</a:t>
            </a:r>
            <a:fld id="{A3D10E25-67BB-46E0-9921-FB11B1002400}" type="slidenum">
              <a:rPr lang="en-AU" sz="1000"/>
              <a:pPr/>
              <a:t>29</a:t>
            </a:fld>
            <a:endParaRPr lang="en-AU" sz="1000" dirty="0"/>
          </a:p>
        </p:txBody>
      </p:sp>
      <p:cxnSp>
        <p:nvCxnSpPr>
          <p:cNvPr id="9" name="Straight Connector 8"/>
          <p:cNvCxnSpPr/>
          <p:nvPr/>
        </p:nvCxnSpPr>
        <p:spPr>
          <a:xfrm flipV="1">
            <a:off x="628651" y="830911"/>
            <a:ext cx="7886700" cy="2286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itle 1"/>
          <p:cNvSpPr txBox="1">
            <a:spLocks/>
          </p:cNvSpPr>
          <p:nvPr/>
        </p:nvSpPr>
        <p:spPr>
          <a:xfrm>
            <a:off x="0" y="726712"/>
            <a:ext cx="9144000" cy="574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AU" sz="2000" b="1" dirty="0">
              <a:solidFill>
                <a:schemeClr val="accent1">
                  <a:lumMod val="50000"/>
                </a:schemeClr>
              </a:solidFill>
            </a:endParaRPr>
          </a:p>
        </p:txBody>
      </p:sp>
      <p:sp>
        <p:nvSpPr>
          <p:cNvPr id="11" name="Title 1"/>
          <p:cNvSpPr txBox="1">
            <a:spLocks/>
          </p:cNvSpPr>
          <p:nvPr/>
        </p:nvSpPr>
        <p:spPr>
          <a:xfrm>
            <a:off x="1210734" y="-45302"/>
            <a:ext cx="7476067" cy="9941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3200" b="1" dirty="0">
                <a:solidFill>
                  <a:schemeClr val="accent5"/>
                </a:solidFill>
              </a:rPr>
              <a:t>Modification Application</a:t>
            </a:r>
          </a:p>
        </p:txBody>
      </p:sp>
      <p:pic>
        <p:nvPicPr>
          <p:cNvPr id="15"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870" y="84105"/>
            <a:ext cx="2269067" cy="691861"/>
          </a:xfrm>
          <a:prstGeom prst="rect">
            <a:avLst/>
          </a:prstGeom>
        </p:spPr>
      </p:pic>
      <p:pic>
        <p:nvPicPr>
          <p:cNvPr id="8" name="Picture 7">
            <a:extLst>
              <a:ext uri="{FF2B5EF4-FFF2-40B4-BE49-F238E27FC236}">
                <a16:creationId xmlns:a16="http://schemas.microsoft.com/office/drawing/2014/main" id="{477470B1-6E83-4B54-A66F-92BA95EB75BC}"/>
              </a:ext>
            </a:extLst>
          </p:cNvPr>
          <p:cNvPicPr>
            <a:picLocks noChangeAspect="1"/>
          </p:cNvPicPr>
          <p:nvPr/>
        </p:nvPicPr>
        <p:blipFill rotWithShape="1">
          <a:blip r:embed="rId3"/>
          <a:srcRect b="464"/>
          <a:stretch/>
        </p:blipFill>
        <p:spPr>
          <a:xfrm>
            <a:off x="3169994" y="1186930"/>
            <a:ext cx="5875175" cy="5169421"/>
          </a:xfrm>
          <a:prstGeom prst="rect">
            <a:avLst/>
          </a:prstGeom>
        </p:spPr>
      </p:pic>
    </p:spTree>
    <p:extLst>
      <p:ext uri="{BB962C8B-B14F-4D97-AF65-F5344CB8AC3E}">
        <p14:creationId xmlns:p14="http://schemas.microsoft.com/office/powerpoint/2010/main" val="3067024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32411" y="2895601"/>
            <a:ext cx="4411593" cy="3962400"/>
          </a:xfrm>
          <a:prstGeom prst="rect">
            <a:avLst/>
          </a:prstGeom>
        </p:spPr>
      </p:pic>
      <p:cxnSp>
        <p:nvCxnSpPr>
          <p:cNvPr id="9" name="Straight Connector 8"/>
          <p:cNvCxnSpPr/>
          <p:nvPr/>
        </p:nvCxnSpPr>
        <p:spPr>
          <a:xfrm flipV="1">
            <a:off x="632751" y="830911"/>
            <a:ext cx="7886700" cy="2286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itle 1"/>
          <p:cNvSpPr txBox="1">
            <a:spLocks/>
          </p:cNvSpPr>
          <p:nvPr/>
        </p:nvSpPr>
        <p:spPr>
          <a:xfrm>
            <a:off x="157827" y="198009"/>
            <a:ext cx="8986175" cy="574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4000" b="1" dirty="0">
                <a:solidFill>
                  <a:srgbClr val="4472C4"/>
                </a:solidFill>
                <a:latin typeface="Calibri Light" panose="020F0302020204030204"/>
              </a:rPr>
              <a:t>Goldwind Global - Overview</a:t>
            </a:r>
          </a:p>
        </p:txBody>
      </p:sp>
      <p:sp>
        <p:nvSpPr>
          <p:cNvPr id="13" name="Content Placeholder 4"/>
          <p:cNvSpPr txBox="1">
            <a:spLocks/>
          </p:cNvSpPr>
          <p:nvPr/>
        </p:nvSpPr>
        <p:spPr>
          <a:xfrm>
            <a:off x="432619" y="1240295"/>
            <a:ext cx="8082735" cy="54006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058836">
              <a:lnSpc>
                <a:spcPct val="100000"/>
              </a:lnSpc>
              <a:spcBef>
                <a:spcPts val="0"/>
              </a:spcBef>
              <a:spcAft>
                <a:spcPts val="1200"/>
              </a:spcAft>
              <a:buClr>
                <a:srgbClr val="0070C0"/>
              </a:buClr>
              <a:tabLst>
                <a:tab pos="1885904" algn="l"/>
              </a:tabLst>
            </a:pPr>
            <a:r>
              <a:rPr lang="en-AU" sz="1800" dirty="0">
                <a:solidFill>
                  <a:prstClr val="black"/>
                </a:solidFill>
                <a:latin typeface="Calibri" panose="020F0502020204030204"/>
              </a:rPr>
              <a:t>Goldwind is a global leader in manufacturing wind turbines working across six continents.</a:t>
            </a:r>
          </a:p>
          <a:p>
            <a:pPr defTabSz="1058836">
              <a:lnSpc>
                <a:spcPct val="100000"/>
              </a:lnSpc>
              <a:spcBef>
                <a:spcPts val="0"/>
              </a:spcBef>
              <a:spcAft>
                <a:spcPts val="1200"/>
              </a:spcAft>
              <a:buClr>
                <a:srgbClr val="0070C0"/>
              </a:buClr>
              <a:tabLst>
                <a:tab pos="1885904" algn="l"/>
              </a:tabLst>
            </a:pPr>
            <a:r>
              <a:rPr lang="en-AU" sz="1800" dirty="0">
                <a:solidFill>
                  <a:prstClr val="black"/>
                </a:solidFill>
                <a:latin typeface="Calibri" panose="020F0502020204030204"/>
              </a:rPr>
              <a:t>Strong research and development capabilities.</a:t>
            </a:r>
          </a:p>
          <a:p>
            <a:pPr defTabSz="1058836">
              <a:lnSpc>
                <a:spcPct val="100000"/>
              </a:lnSpc>
              <a:spcBef>
                <a:spcPts val="0"/>
              </a:spcBef>
              <a:spcAft>
                <a:spcPts val="1200"/>
              </a:spcAft>
              <a:buClr>
                <a:srgbClr val="0070C0"/>
              </a:buClr>
              <a:tabLst>
                <a:tab pos="1885904" algn="l"/>
              </a:tabLst>
            </a:pPr>
            <a:r>
              <a:rPr lang="en-AU" sz="1800" dirty="0">
                <a:solidFill>
                  <a:prstClr val="black"/>
                </a:solidFill>
                <a:latin typeface="Calibri" panose="020F0502020204030204"/>
              </a:rPr>
              <a:t>20 years of experience in the wind industry.</a:t>
            </a:r>
          </a:p>
          <a:p>
            <a:pPr defTabSz="1058836">
              <a:lnSpc>
                <a:spcPct val="100000"/>
              </a:lnSpc>
              <a:spcBef>
                <a:spcPts val="0"/>
              </a:spcBef>
              <a:spcAft>
                <a:spcPts val="600"/>
              </a:spcAft>
              <a:buClr>
                <a:srgbClr val="0070C0"/>
              </a:buClr>
              <a:tabLst>
                <a:tab pos="1885904" algn="l"/>
              </a:tabLst>
            </a:pPr>
            <a:r>
              <a:rPr lang="en-AU" sz="1800" dirty="0">
                <a:solidFill>
                  <a:prstClr val="black"/>
                </a:solidFill>
                <a:latin typeface="Calibri" panose="020F0502020204030204"/>
              </a:rPr>
              <a:t>44+ GW of wind power installed with over 28,500 turbines installed worldwide.</a:t>
            </a:r>
          </a:p>
          <a:p>
            <a:pPr lvl="1" defTabSz="1058836">
              <a:lnSpc>
                <a:spcPct val="100000"/>
              </a:lnSpc>
              <a:spcBef>
                <a:spcPts val="0"/>
              </a:spcBef>
              <a:spcAft>
                <a:spcPts val="1200"/>
              </a:spcAft>
              <a:buClr>
                <a:srgbClr val="0070C0"/>
              </a:buClr>
              <a:tabLst>
                <a:tab pos="1885904" algn="l"/>
              </a:tabLst>
            </a:pPr>
            <a:r>
              <a:rPr lang="en-AU" sz="1600" dirty="0">
                <a:solidFill>
                  <a:prstClr val="black"/>
                </a:solidFill>
                <a:latin typeface="Calibri" panose="020F0502020204030204"/>
              </a:rPr>
              <a:t>Extensive practical experience in siting, construction and operation</a:t>
            </a:r>
          </a:p>
          <a:p>
            <a:pPr defTabSz="1058836">
              <a:lnSpc>
                <a:spcPct val="100000"/>
              </a:lnSpc>
              <a:spcBef>
                <a:spcPts val="0"/>
              </a:spcBef>
              <a:spcAft>
                <a:spcPts val="600"/>
              </a:spcAft>
              <a:buClr>
                <a:srgbClr val="0070C0"/>
              </a:buClr>
              <a:tabLst>
                <a:tab pos="1885904" algn="l"/>
              </a:tabLst>
            </a:pPr>
            <a:r>
              <a:rPr lang="en-AU" sz="1800" dirty="0">
                <a:solidFill>
                  <a:prstClr val="black"/>
                </a:solidFill>
                <a:latin typeface="Calibri" panose="020F0502020204030204"/>
              </a:rPr>
              <a:t>Leader in permanent magnet drive wind turbines – no gear box:</a:t>
            </a:r>
          </a:p>
          <a:p>
            <a:pPr lvl="1" defTabSz="1058836">
              <a:lnSpc>
                <a:spcPct val="100000"/>
              </a:lnSpc>
              <a:spcBef>
                <a:spcPts val="0"/>
              </a:spcBef>
              <a:buClr>
                <a:srgbClr val="0070C0"/>
              </a:buClr>
              <a:tabLst>
                <a:tab pos="1885904" algn="l"/>
              </a:tabLst>
            </a:pPr>
            <a:r>
              <a:rPr lang="en-AU" sz="1600" dirty="0">
                <a:solidFill>
                  <a:prstClr val="black"/>
                </a:solidFill>
                <a:latin typeface="Calibri" panose="020F0502020204030204"/>
              </a:rPr>
              <a:t>Increased efficiency, </a:t>
            </a:r>
          </a:p>
          <a:p>
            <a:pPr lvl="1" defTabSz="1058836">
              <a:lnSpc>
                <a:spcPct val="100000"/>
              </a:lnSpc>
              <a:spcBef>
                <a:spcPts val="0"/>
              </a:spcBef>
              <a:spcAft>
                <a:spcPts val="1200"/>
              </a:spcAft>
              <a:buClr>
                <a:srgbClr val="0070C0"/>
              </a:buClr>
              <a:tabLst>
                <a:tab pos="1885904" algn="l"/>
              </a:tabLst>
            </a:pPr>
            <a:r>
              <a:rPr lang="en-AU" sz="1600" dirty="0">
                <a:solidFill>
                  <a:prstClr val="black"/>
                </a:solidFill>
                <a:latin typeface="Calibri" panose="020F0502020204030204"/>
              </a:rPr>
              <a:t>Reduced maintenance costs and downtime.</a:t>
            </a:r>
          </a:p>
          <a:p>
            <a:pPr marL="457189" lvl="1" indent="0" defTabSz="1058836">
              <a:lnSpc>
                <a:spcPct val="120000"/>
              </a:lnSpc>
              <a:spcBef>
                <a:spcPts val="0"/>
              </a:spcBef>
              <a:buClr>
                <a:srgbClr val="0070C0"/>
              </a:buClr>
              <a:buNone/>
              <a:tabLst>
                <a:tab pos="1885904" algn="l"/>
              </a:tabLst>
            </a:pPr>
            <a:endParaRPr lang="en-AU" sz="1400" dirty="0">
              <a:solidFill>
                <a:prstClr val="black"/>
              </a:solidFill>
              <a:latin typeface="Calibri" panose="020F0502020204030204"/>
            </a:endParaRPr>
          </a:p>
        </p:txBody>
      </p:sp>
      <p:pic>
        <p:nvPicPr>
          <p:cNvPr id="7" name="Picture 6" descr="Goldwind Logo.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7685" y="5341395"/>
            <a:ext cx="3212585" cy="70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467601" y="6376921"/>
            <a:ext cx="1579892" cy="393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Tree>
    <p:extLst>
      <p:ext uri="{BB962C8B-B14F-4D97-AF65-F5344CB8AC3E}">
        <p14:creationId xmlns:p14="http://schemas.microsoft.com/office/powerpoint/2010/main" val="22962621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94637" y="1079946"/>
            <a:ext cx="8200724" cy="5144273"/>
          </a:xfrm>
        </p:spPr>
        <p:txBody>
          <a:bodyPr>
            <a:normAutofit/>
          </a:bodyPr>
          <a:lstStyle/>
          <a:p>
            <a:pPr marL="0" indent="0">
              <a:buNone/>
            </a:pPr>
            <a:r>
              <a:rPr lang="en-US" sz="2000" b="1" dirty="0"/>
              <a:t>Outcome following RTS &amp; Additional Information </a:t>
            </a:r>
          </a:p>
          <a:p>
            <a:r>
              <a:rPr lang="en-US" sz="2000" dirty="0"/>
              <a:t>Committed to removing the 4 approved turbines (visual + ecological benefits)</a:t>
            </a:r>
          </a:p>
          <a:p>
            <a:r>
              <a:rPr lang="en-US" sz="2000" dirty="0"/>
              <a:t>Committed to a supplementary community investment model</a:t>
            </a:r>
          </a:p>
          <a:p>
            <a:pPr lvl="0"/>
            <a:r>
              <a:rPr lang="en-US" sz="2000" dirty="0"/>
              <a:t>Committed to resurveying and mapping biodiversity within impact footprint (conditioned)</a:t>
            </a:r>
          </a:p>
          <a:p>
            <a:pPr lvl="0"/>
            <a:r>
              <a:rPr lang="en-US" sz="2000" dirty="0"/>
              <a:t>Vegetation impact limits now applies to sub-categories of EEC</a:t>
            </a:r>
          </a:p>
          <a:p>
            <a:pPr lvl="0"/>
            <a:r>
              <a:rPr lang="en-US" sz="2000" dirty="0"/>
              <a:t>Offset requirements increased and may need to offset for additional species (e.g. Regent Honey Eater)</a:t>
            </a:r>
          </a:p>
          <a:p>
            <a:pPr lvl="0"/>
            <a:r>
              <a:rPr lang="en-US" sz="2000" dirty="0"/>
              <a:t>Committed to sealing Whitefields Rd and reducing impacts on hollow bearing trees in the Whitefields Road corridor (now conditioned)</a:t>
            </a:r>
          </a:p>
          <a:p>
            <a:r>
              <a:rPr lang="en-US" sz="2000" dirty="0"/>
              <a:t>May need to install Aviation Detection Hazard Lighting System (conditioned for the first time on a project)</a:t>
            </a:r>
          </a:p>
          <a:p>
            <a:r>
              <a:rPr lang="en-US" sz="2000" dirty="0"/>
              <a:t>Conditions of Consent have been strengthened by DPE</a:t>
            </a:r>
          </a:p>
          <a:p>
            <a:pPr marL="0" lvl="0" indent="0">
              <a:buNone/>
            </a:pPr>
            <a:endParaRPr lang="en-US" sz="2000" dirty="0"/>
          </a:p>
          <a:p>
            <a:pPr lvl="0"/>
            <a:endParaRPr lang="en-US" sz="2000" dirty="0"/>
          </a:p>
          <a:p>
            <a:pPr lvl="0"/>
            <a:endParaRPr lang="en-US" sz="2000" dirty="0"/>
          </a:p>
          <a:p>
            <a:pPr lvl="0"/>
            <a:endParaRPr lang="en-AU" sz="2000" dirty="0"/>
          </a:p>
          <a:p>
            <a:pPr defTabSz="1058836">
              <a:spcAft>
                <a:spcPts val="600"/>
              </a:spcAft>
              <a:buClr>
                <a:srgbClr val="0070C0"/>
              </a:buClr>
              <a:tabLst>
                <a:tab pos="1885904" algn="l"/>
              </a:tabLst>
            </a:pPr>
            <a:endParaRPr lang="en-AU" sz="2700" dirty="0"/>
          </a:p>
        </p:txBody>
      </p:sp>
      <p:cxnSp>
        <p:nvCxnSpPr>
          <p:cNvPr id="9" name="Straight Connector 8"/>
          <p:cNvCxnSpPr/>
          <p:nvPr/>
        </p:nvCxnSpPr>
        <p:spPr>
          <a:xfrm flipV="1">
            <a:off x="632751" y="830911"/>
            <a:ext cx="7886700" cy="2286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itle 1"/>
          <p:cNvSpPr txBox="1">
            <a:spLocks/>
          </p:cNvSpPr>
          <p:nvPr/>
        </p:nvSpPr>
        <p:spPr>
          <a:xfrm>
            <a:off x="0" y="726712"/>
            <a:ext cx="9144000" cy="574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377">
              <a:defRPr/>
            </a:pPr>
            <a:endParaRPr lang="en-AU" sz="2000" b="1" dirty="0">
              <a:solidFill>
                <a:srgbClr val="4472C4">
                  <a:lumMod val="50000"/>
                </a:srgbClr>
              </a:solidFill>
              <a:latin typeface="Calibri Light" panose="020F0302020204030204"/>
            </a:endParaRPr>
          </a:p>
        </p:txBody>
      </p:sp>
      <p:sp>
        <p:nvSpPr>
          <p:cNvPr id="11" name="Title 1"/>
          <p:cNvSpPr txBox="1">
            <a:spLocks/>
          </p:cNvSpPr>
          <p:nvPr/>
        </p:nvSpPr>
        <p:spPr>
          <a:xfrm>
            <a:off x="1043385" y="-67053"/>
            <a:ext cx="7476067" cy="9941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377">
              <a:defRPr/>
            </a:pPr>
            <a:r>
              <a:rPr lang="en-AU" sz="3200" b="1" dirty="0">
                <a:solidFill>
                  <a:srgbClr val="5B9BD5"/>
                </a:solidFill>
                <a:latin typeface="Calibri Light" panose="020F0302020204030204"/>
              </a:rPr>
              <a:t>Response to Submissions</a:t>
            </a:r>
          </a:p>
        </p:txBody>
      </p:sp>
      <p:pic>
        <p:nvPicPr>
          <p:cNvPr id="1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870" y="84105"/>
            <a:ext cx="2269067" cy="691861"/>
          </a:xfrm>
          <a:prstGeom prst="rect">
            <a:avLst/>
          </a:prstGeom>
        </p:spPr>
      </p:pic>
    </p:spTree>
    <p:extLst>
      <p:ext uri="{BB962C8B-B14F-4D97-AF65-F5344CB8AC3E}">
        <p14:creationId xmlns:p14="http://schemas.microsoft.com/office/powerpoint/2010/main" val="26268883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39015" y="1079946"/>
            <a:ext cx="7980436" cy="5144273"/>
          </a:xfrm>
        </p:spPr>
        <p:txBody>
          <a:bodyPr>
            <a:normAutofit lnSpcReduction="10000"/>
          </a:bodyPr>
          <a:lstStyle/>
          <a:p>
            <a:r>
              <a:rPr lang="en-US" sz="2000" dirty="0"/>
              <a:t>Goldwind has genuinely sought to engage with surrounding residents, relevant stakeholders and the nearby community</a:t>
            </a:r>
          </a:p>
          <a:p>
            <a:pPr lvl="0"/>
            <a:r>
              <a:rPr lang="en-US" sz="2000" dirty="0"/>
              <a:t>Goldwind has gone to great lengths to address stakeholder concerns and as part of its response to submissions, has made further concessions in the interest of progressing the project </a:t>
            </a:r>
          </a:p>
          <a:p>
            <a:pPr lvl="0"/>
            <a:r>
              <a:rPr lang="en-US" sz="2000" dirty="0"/>
              <a:t>The Mod 1 project as varied, achieves an appropriate balance for a viable development of the local wind resource while also minimizing the potential impacts on the local community and environment</a:t>
            </a:r>
          </a:p>
          <a:p>
            <a:pPr lvl="0"/>
            <a:r>
              <a:rPr lang="en-US" sz="2000" dirty="0"/>
              <a:t>A substantial biodiversity offset is required in the revised conditions with the revised conditions also providing incentive to reduce impacts</a:t>
            </a:r>
          </a:p>
          <a:p>
            <a:pPr lvl="0"/>
            <a:r>
              <a:rPr lang="en-US" sz="2000" dirty="0"/>
              <a:t>The proposed modification and associated conditions allow for the full benefits of the project to be realized in an acceptable manner</a:t>
            </a:r>
          </a:p>
          <a:p>
            <a:pPr lvl="0"/>
            <a:r>
              <a:rPr lang="en-US" sz="2000" dirty="0"/>
              <a:t>The project supports the Commonwealth’s </a:t>
            </a:r>
            <a:r>
              <a:rPr lang="en-US" sz="2000" i="1" dirty="0"/>
              <a:t>Renewable Energy Target </a:t>
            </a:r>
            <a:r>
              <a:rPr lang="en-US" sz="2000" dirty="0"/>
              <a:t>and the NSW </a:t>
            </a:r>
            <a:r>
              <a:rPr lang="en-US" sz="2000" i="1" dirty="0"/>
              <a:t>Climate Change Policy Framework</a:t>
            </a:r>
          </a:p>
          <a:p>
            <a:pPr lvl="0"/>
            <a:r>
              <a:rPr lang="en-US" sz="2000" dirty="0"/>
              <a:t>Goldwind agrees with the DPE’s recommendation that the project is approvable</a:t>
            </a:r>
            <a:endParaRPr lang="en-AU" sz="2000" dirty="0"/>
          </a:p>
          <a:p>
            <a:pPr defTabSz="1058836">
              <a:spcAft>
                <a:spcPts val="600"/>
              </a:spcAft>
              <a:buClr>
                <a:srgbClr val="0070C0"/>
              </a:buClr>
              <a:tabLst>
                <a:tab pos="1885904" algn="l"/>
              </a:tabLst>
            </a:pPr>
            <a:endParaRPr lang="en-AU" sz="2700" dirty="0"/>
          </a:p>
        </p:txBody>
      </p:sp>
      <p:cxnSp>
        <p:nvCxnSpPr>
          <p:cNvPr id="9" name="Straight Connector 8"/>
          <p:cNvCxnSpPr/>
          <p:nvPr/>
        </p:nvCxnSpPr>
        <p:spPr>
          <a:xfrm flipV="1">
            <a:off x="632751" y="830911"/>
            <a:ext cx="7886700" cy="2286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itle 1"/>
          <p:cNvSpPr txBox="1">
            <a:spLocks/>
          </p:cNvSpPr>
          <p:nvPr/>
        </p:nvSpPr>
        <p:spPr>
          <a:xfrm>
            <a:off x="0" y="726712"/>
            <a:ext cx="9144000" cy="574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AU" sz="2000" b="1" dirty="0">
              <a:solidFill>
                <a:schemeClr val="accent1">
                  <a:lumMod val="50000"/>
                </a:schemeClr>
              </a:solidFill>
            </a:endParaRPr>
          </a:p>
        </p:txBody>
      </p:sp>
      <p:sp>
        <p:nvSpPr>
          <p:cNvPr id="11" name="Title 1"/>
          <p:cNvSpPr txBox="1">
            <a:spLocks/>
          </p:cNvSpPr>
          <p:nvPr/>
        </p:nvSpPr>
        <p:spPr>
          <a:xfrm>
            <a:off x="1043385" y="-67053"/>
            <a:ext cx="7476067" cy="9941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3200" b="1" dirty="0">
                <a:solidFill>
                  <a:schemeClr val="accent5"/>
                </a:solidFill>
              </a:rPr>
              <a:t>Mod 1 Conclusions</a:t>
            </a:r>
          </a:p>
        </p:txBody>
      </p:sp>
      <p:pic>
        <p:nvPicPr>
          <p:cNvPr id="15"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870" y="84105"/>
            <a:ext cx="2269067" cy="691861"/>
          </a:xfrm>
          <a:prstGeom prst="rect">
            <a:avLst/>
          </a:prstGeom>
        </p:spPr>
      </p:pic>
    </p:spTree>
    <p:extLst>
      <p:ext uri="{BB962C8B-B14F-4D97-AF65-F5344CB8AC3E}">
        <p14:creationId xmlns:p14="http://schemas.microsoft.com/office/powerpoint/2010/main" val="13509138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76843" y="1079946"/>
            <a:ext cx="9358920" cy="5144273"/>
          </a:xfrm>
        </p:spPr>
        <p:txBody>
          <a:bodyPr>
            <a:normAutofit/>
          </a:bodyPr>
          <a:lstStyle/>
          <a:p>
            <a:pPr marL="0" indent="0">
              <a:buNone/>
            </a:pPr>
            <a:endParaRPr lang="en-AU" sz="2000" b="1" dirty="0"/>
          </a:p>
          <a:p>
            <a:pPr defTabSz="1058836">
              <a:spcAft>
                <a:spcPts val="600"/>
              </a:spcAft>
              <a:buClr>
                <a:srgbClr val="0070C0"/>
              </a:buClr>
              <a:tabLst>
                <a:tab pos="1885904" algn="l"/>
              </a:tabLst>
            </a:pPr>
            <a:endParaRPr lang="en-AU" sz="2700" dirty="0"/>
          </a:p>
        </p:txBody>
      </p:sp>
      <p:cxnSp>
        <p:nvCxnSpPr>
          <p:cNvPr id="9" name="Straight Connector 8"/>
          <p:cNvCxnSpPr/>
          <p:nvPr/>
        </p:nvCxnSpPr>
        <p:spPr>
          <a:xfrm flipV="1">
            <a:off x="632751" y="830911"/>
            <a:ext cx="7886700" cy="2286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itle 1"/>
          <p:cNvSpPr txBox="1">
            <a:spLocks/>
          </p:cNvSpPr>
          <p:nvPr/>
        </p:nvSpPr>
        <p:spPr>
          <a:xfrm>
            <a:off x="0" y="775965"/>
            <a:ext cx="9144000" cy="574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AU" sz="2000" b="1" dirty="0">
              <a:solidFill>
                <a:schemeClr val="accent1">
                  <a:lumMod val="50000"/>
                </a:schemeClr>
              </a:solidFill>
            </a:endParaRPr>
          </a:p>
        </p:txBody>
      </p:sp>
      <p:sp>
        <p:nvSpPr>
          <p:cNvPr id="11" name="Title 1"/>
          <p:cNvSpPr txBox="1">
            <a:spLocks/>
          </p:cNvSpPr>
          <p:nvPr/>
        </p:nvSpPr>
        <p:spPr>
          <a:xfrm>
            <a:off x="1043385" y="-67053"/>
            <a:ext cx="7476067" cy="9941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3200" b="1" dirty="0">
                <a:solidFill>
                  <a:schemeClr val="accent5"/>
                </a:solidFill>
              </a:rPr>
              <a:t>Questions?</a:t>
            </a:r>
          </a:p>
        </p:txBody>
      </p:sp>
      <p:pic>
        <p:nvPicPr>
          <p:cNvPr id="1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870" y="84105"/>
            <a:ext cx="2269067" cy="691861"/>
          </a:xfrm>
          <a:prstGeom prst="rect">
            <a:avLst/>
          </a:prstGeom>
        </p:spPr>
      </p:pic>
    </p:spTree>
    <p:extLst>
      <p:ext uri="{BB962C8B-B14F-4D97-AF65-F5344CB8AC3E}">
        <p14:creationId xmlns:p14="http://schemas.microsoft.com/office/powerpoint/2010/main" val="4158416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632751" y="830911"/>
            <a:ext cx="7886700" cy="2286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itle 1"/>
          <p:cNvSpPr txBox="1">
            <a:spLocks/>
          </p:cNvSpPr>
          <p:nvPr/>
        </p:nvSpPr>
        <p:spPr>
          <a:xfrm>
            <a:off x="0" y="294241"/>
            <a:ext cx="9144000" cy="574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AU" sz="4000" b="1" dirty="0">
              <a:solidFill>
                <a:srgbClr val="4472C4"/>
              </a:solidFill>
              <a:latin typeface="Calibri Light" panose="020F0302020204030204"/>
            </a:endParaRPr>
          </a:p>
        </p:txBody>
      </p:sp>
      <p:sp>
        <p:nvSpPr>
          <p:cNvPr id="13" name="Content Placeholder 4"/>
          <p:cNvSpPr txBox="1">
            <a:spLocks/>
          </p:cNvSpPr>
          <p:nvPr/>
        </p:nvSpPr>
        <p:spPr>
          <a:xfrm>
            <a:off x="632754" y="964806"/>
            <a:ext cx="8173873" cy="56951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058836">
              <a:lnSpc>
                <a:spcPct val="120000"/>
              </a:lnSpc>
              <a:spcBef>
                <a:spcPts val="0"/>
              </a:spcBef>
              <a:buClr>
                <a:srgbClr val="0070C0"/>
              </a:buClr>
              <a:tabLst>
                <a:tab pos="1885904" algn="l"/>
              </a:tabLst>
            </a:pPr>
            <a:r>
              <a:rPr lang="en-AU" sz="1600" dirty="0">
                <a:solidFill>
                  <a:prstClr val="black"/>
                </a:solidFill>
                <a:latin typeface="Calibri" panose="020F0502020204030204"/>
              </a:rPr>
              <a:t>Established in 2009</a:t>
            </a:r>
          </a:p>
          <a:p>
            <a:pPr defTabSz="1058836">
              <a:lnSpc>
                <a:spcPct val="120000"/>
              </a:lnSpc>
              <a:spcBef>
                <a:spcPts val="0"/>
              </a:spcBef>
              <a:buClr>
                <a:srgbClr val="0070C0"/>
              </a:buClr>
              <a:tabLst>
                <a:tab pos="1885904" algn="l"/>
              </a:tabLst>
            </a:pPr>
            <a:r>
              <a:rPr lang="en-AU" sz="1600" dirty="0">
                <a:solidFill>
                  <a:prstClr val="black"/>
                </a:solidFill>
                <a:latin typeface="Calibri" panose="020F0502020204030204"/>
              </a:rPr>
              <a:t>Maintains offices in Sydney, Melbourne and multiple Wind Farm Site offices (</a:t>
            </a:r>
            <a:r>
              <a:rPr lang="en-AU" sz="1600" dirty="0" err="1">
                <a:solidFill>
                  <a:prstClr val="black"/>
                </a:solidFill>
                <a:latin typeface="Calibri" panose="020F0502020204030204"/>
              </a:rPr>
              <a:t>inc.</a:t>
            </a:r>
            <a:r>
              <a:rPr lang="en-AU" sz="1600" dirty="0">
                <a:solidFill>
                  <a:prstClr val="black"/>
                </a:solidFill>
                <a:latin typeface="Calibri" panose="020F0502020204030204"/>
              </a:rPr>
              <a:t> Binalong)</a:t>
            </a:r>
          </a:p>
          <a:p>
            <a:pPr defTabSz="1058836">
              <a:lnSpc>
                <a:spcPct val="120000"/>
              </a:lnSpc>
              <a:spcBef>
                <a:spcPts val="0"/>
              </a:spcBef>
              <a:buClr>
                <a:srgbClr val="0070C0"/>
              </a:buClr>
              <a:tabLst>
                <a:tab pos="1885904" algn="l"/>
              </a:tabLst>
            </a:pPr>
            <a:r>
              <a:rPr lang="en-AU" sz="1600" dirty="0">
                <a:solidFill>
                  <a:prstClr val="black"/>
                </a:solidFill>
                <a:latin typeface="Calibri" panose="020F0502020204030204"/>
              </a:rPr>
              <a:t>Has over 160 employees.</a:t>
            </a:r>
          </a:p>
          <a:p>
            <a:pPr defTabSz="1058836">
              <a:lnSpc>
                <a:spcPct val="120000"/>
              </a:lnSpc>
              <a:spcBef>
                <a:spcPts val="0"/>
              </a:spcBef>
              <a:buClr>
                <a:srgbClr val="0070C0"/>
              </a:buClr>
              <a:tabLst>
                <a:tab pos="1885904" algn="l"/>
              </a:tabLst>
            </a:pPr>
            <a:r>
              <a:rPr lang="en-AU" sz="1600" dirty="0">
                <a:solidFill>
                  <a:prstClr val="black"/>
                </a:solidFill>
                <a:latin typeface="Calibri" panose="020F0502020204030204"/>
              </a:rPr>
              <a:t>Partners with engineering, transport and earthworks contractors for delivery</a:t>
            </a:r>
          </a:p>
          <a:p>
            <a:pPr marL="0" indent="0">
              <a:buNone/>
            </a:pPr>
            <a:r>
              <a:rPr lang="en-AU" sz="1400" b="1" dirty="0">
                <a:solidFill>
                  <a:prstClr val="black"/>
                </a:solidFill>
                <a:latin typeface="Calibri" panose="020F0502020204030204"/>
              </a:rPr>
              <a:t>Goldwind Australia Projects – over 1.7 GW operating, planned or under construction across Australia</a:t>
            </a:r>
            <a:endParaRPr lang="en-AU" sz="1400" dirty="0">
              <a:solidFill>
                <a:prstClr val="black"/>
              </a:solidFill>
              <a:latin typeface="Calibri" panose="020F0502020204030204"/>
            </a:endParaRPr>
          </a:p>
          <a:p>
            <a:pPr marL="0" indent="0">
              <a:buNone/>
            </a:pPr>
            <a:r>
              <a:rPr lang="en-AU" sz="1400" b="1" dirty="0">
                <a:solidFill>
                  <a:prstClr val="black"/>
                </a:solidFill>
                <a:latin typeface="Calibri" panose="020F0502020204030204"/>
              </a:rPr>
              <a:t>Operating </a:t>
            </a:r>
          </a:p>
          <a:p>
            <a:pPr>
              <a:spcBef>
                <a:spcPts val="600"/>
              </a:spcBef>
            </a:pPr>
            <a:r>
              <a:rPr lang="en-AU" sz="1200" dirty="0">
                <a:solidFill>
                  <a:prstClr val="black"/>
                </a:solidFill>
                <a:latin typeface="Calibri" panose="020F0502020204030204"/>
              </a:rPr>
              <a:t>Mortons Lane 	20 MW wind farm 	VIC</a:t>
            </a:r>
          </a:p>
          <a:p>
            <a:pPr>
              <a:spcBef>
                <a:spcPts val="600"/>
              </a:spcBef>
            </a:pPr>
            <a:r>
              <a:rPr lang="en-AU" sz="1200" dirty="0">
                <a:solidFill>
                  <a:prstClr val="black"/>
                </a:solidFill>
                <a:latin typeface="Calibri" panose="020F0502020204030204"/>
              </a:rPr>
              <a:t>Gullen Range	165 MW wind farm 	NSW</a:t>
            </a:r>
          </a:p>
          <a:p>
            <a:pPr>
              <a:spcBef>
                <a:spcPts val="600"/>
              </a:spcBef>
            </a:pPr>
            <a:r>
              <a:rPr lang="en-AU" sz="1200" dirty="0">
                <a:solidFill>
                  <a:prstClr val="black"/>
                </a:solidFill>
                <a:latin typeface="Calibri" panose="020F0502020204030204"/>
              </a:rPr>
              <a:t>White Rock 	175 MW wind farm 	NSW</a:t>
            </a:r>
          </a:p>
          <a:p>
            <a:pPr>
              <a:spcBef>
                <a:spcPts val="600"/>
              </a:spcBef>
            </a:pPr>
            <a:r>
              <a:rPr lang="en-AU" sz="1200" dirty="0">
                <a:solidFill>
                  <a:prstClr val="black"/>
                </a:solidFill>
                <a:latin typeface="Calibri" panose="020F0502020204030204"/>
              </a:rPr>
              <a:t>Gullen Solar	10 MW solar farm 	NSW</a:t>
            </a:r>
          </a:p>
          <a:p>
            <a:pPr marL="0" indent="0">
              <a:buNone/>
            </a:pPr>
            <a:r>
              <a:rPr lang="en-AU" sz="1400" b="1" dirty="0">
                <a:solidFill>
                  <a:prstClr val="black"/>
                </a:solidFill>
                <a:latin typeface="Calibri" panose="020F0502020204030204"/>
              </a:rPr>
              <a:t>Under Construction </a:t>
            </a:r>
            <a:endParaRPr lang="en-AU" sz="1200" dirty="0">
              <a:solidFill>
                <a:prstClr val="black"/>
              </a:solidFill>
              <a:latin typeface="Calibri" panose="020F0502020204030204"/>
            </a:endParaRPr>
          </a:p>
          <a:p>
            <a:pPr>
              <a:spcBef>
                <a:spcPts val="600"/>
              </a:spcBef>
            </a:pPr>
            <a:r>
              <a:rPr lang="en-AU" sz="1200" dirty="0">
                <a:solidFill>
                  <a:prstClr val="black"/>
                </a:solidFill>
              </a:rPr>
              <a:t>White Rock Solar	20 MW solar farm 	NSW</a:t>
            </a:r>
          </a:p>
          <a:p>
            <a:pPr>
              <a:spcBef>
                <a:spcPts val="600"/>
              </a:spcBef>
            </a:pPr>
            <a:r>
              <a:rPr lang="en-AU" sz="1200" dirty="0">
                <a:solidFill>
                  <a:prstClr val="black"/>
                </a:solidFill>
                <a:latin typeface="Calibri" panose="020F0502020204030204"/>
              </a:rPr>
              <a:t>Moorabool	385 MW wind farm 	VIC</a:t>
            </a:r>
          </a:p>
          <a:p>
            <a:pPr>
              <a:spcBef>
                <a:spcPts val="600"/>
              </a:spcBef>
            </a:pPr>
            <a:r>
              <a:rPr lang="en-AU" sz="1200" dirty="0">
                <a:solidFill>
                  <a:prstClr val="black"/>
                </a:solidFill>
                <a:latin typeface="Calibri" panose="020F0502020204030204"/>
              </a:rPr>
              <a:t>Stockyard Hill	530 MW wind farm 	VIC</a:t>
            </a:r>
          </a:p>
          <a:p>
            <a:pPr>
              <a:spcBef>
                <a:spcPts val="600"/>
              </a:spcBef>
            </a:pPr>
            <a:r>
              <a:rPr lang="en-AU" sz="1200" dirty="0">
                <a:solidFill>
                  <a:prstClr val="black"/>
                </a:solidFill>
                <a:latin typeface="Calibri" panose="020F0502020204030204"/>
              </a:rPr>
              <a:t>Cattle Hill 		148 MW wind farm 	TAS</a:t>
            </a:r>
          </a:p>
          <a:p>
            <a:pPr marL="0" indent="0">
              <a:buNone/>
            </a:pPr>
            <a:r>
              <a:rPr lang="en-AU" sz="1400" b="1" dirty="0">
                <a:solidFill>
                  <a:prstClr val="black"/>
                </a:solidFill>
                <a:latin typeface="Calibri" panose="020F0502020204030204"/>
              </a:rPr>
              <a:t>Preparing for Construction</a:t>
            </a:r>
          </a:p>
          <a:p>
            <a:pPr>
              <a:spcBef>
                <a:spcPts val="600"/>
              </a:spcBef>
            </a:pPr>
            <a:r>
              <a:rPr lang="en-AU" sz="1200" dirty="0">
                <a:solidFill>
                  <a:prstClr val="black"/>
                </a:solidFill>
                <a:latin typeface="Calibri" panose="020F0502020204030204"/>
              </a:rPr>
              <a:t>Coppabella	290 MW wind farm 	NSW</a:t>
            </a:r>
          </a:p>
          <a:p>
            <a:pPr marL="0" indent="0">
              <a:spcBef>
                <a:spcPts val="600"/>
              </a:spcBef>
              <a:buNone/>
            </a:pPr>
            <a:r>
              <a:rPr lang="en-AU" sz="1400" b="1" dirty="0">
                <a:solidFill>
                  <a:prstClr val="black"/>
                </a:solidFill>
                <a:latin typeface="Calibri" panose="020F0502020204030204"/>
              </a:rPr>
              <a:t>Under Development</a:t>
            </a:r>
          </a:p>
          <a:p>
            <a:pPr>
              <a:spcBef>
                <a:spcPts val="600"/>
              </a:spcBef>
            </a:pPr>
            <a:r>
              <a:rPr lang="en-AU" sz="1200" dirty="0">
                <a:solidFill>
                  <a:prstClr val="black"/>
                </a:solidFill>
                <a:latin typeface="Calibri" panose="020F0502020204030204"/>
              </a:rPr>
              <a:t>Various projects	&gt;1000 MW 		</a:t>
            </a:r>
            <a:endParaRPr lang="en-AU" dirty="0">
              <a:solidFill>
                <a:prstClr val="black"/>
              </a:solidFill>
              <a:latin typeface="Calibri" panose="020F0502020204030204"/>
            </a:endParaRPr>
          </a:p>
        </p:txBody>
      </p:sp>
      <p:sp>
        <p:nvSpPr>
          <p:cNvPr id="6" name="Title 1"/>
          <p:cNvSpPr txBox="1">
            <a:spLocks/>
          </p:cNvSpPr>
          <p:nvPr/>
        </p:nvSpPr>
        <p:spPr>
          <a:xfrm>
            <a:off x="157827" y="198009"/>
            <a:ext cx="8986175" cy="574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4000" b="1" dirty="0">
                <a:solidFill>
                  <a:srgbClr val="4472C4"/>
                </a:solidFill>
                <a:latin typeface="Calibri Light" panose="020F0302020204030204"/>
              </a:rPr>
              <a:t>Goldwind Australia - Overview</a:t>
            </a:r>
          </a:p>
        </p:txBody>
      </p:sp>
      <p:pic>
        <p:nvPicPr>
          <p:cNvPr id="2" name="Picture 1">
            <a:extLst>
              <a:ext uri="{FF2B5EF4-FFF2-40B4-BE49-F238E27FC236}">
                <a16:creationId xmlns:a16="http://schemas.microsoft.com/office/drawing/2014/main" id="{AF486B2F-2BD7-47CF-A664-84AC48A2E873}"/>
              </a:ext>
            </a:extLst>
          </p:cNvPr>
          <p:cNvPicPr>
            <a:picLocks noChangeAspect="1"/>
          </p:cNvPicPr>
          <p:nvPr/>
        </p:nvPicPr>
        <p:blipFill rotWithShape="1">
          <a:blip r:embed="rId2"/>
          <a:srcRect b="-2384"/>
          <a:stretch/>
        </p:blipFill>
        <p:spPr>
          <a:xfrm>
            <a:off x="5356696" y="2948005"/>
            <a:ext cx="2885877" cy="1733995"/>
          </a:xfrm>
          <a:prstGeom prst="rect">
            <a:avLst/>
          </a:prstGeom>
        </p:spPr>
      </p:pic>
      <p:pic>
        <p:nvPicPr>
          <p:cNvPr id="11" name="Picture 10">
            <a:extLst>
              <a:ext uri="{FF2B5EF4-FFF2-40B4-BE49-F238E27FC236}">
                <a16:creationId xmlns:a16="http://schemas.microsoft.com/office/drawing/2014/main" id="{50EF8361-0BDF-4088-90B3-6DF040FCA4A1}"/>
              </a:ext>
            </a:extLst>
          </p:cNvPr>
          <p:cNvPicPr>
            <a:picLocks noChangeAspect="1"/>
          </p:cNvPicPr>
          <p:nvPr/>
        </p:nvPicPr>
        <p:blipFill rotWithShape="1">
          <a:blip r:embed="rId3"/>
          <a:srcRect l="-1" r="303"/>
          <a:stretch/>
        </p:blipFill>
        <p:spPr>
          <a:xfrm>
            <a:off x="5356696" y="4702677"/>
            <a:ext cx="2885877" cy="1683413"/>
          </a:xfrm>
          <a:prstGeom prst="rect">
            <a:avLst/>
          </a:prstGeom>
        </p:spPr>
      </p:pic>
    </p:spTree>
    <p:extLst>
      <p:ext uri="{BB962C8B-B14F-4D97-AF65-F5344CB8AC3E}">
        <p14:creationId xmlns:p14="http://schemas.microsoft.com/office/powerpoint/2010/main" val="3792901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0CCA175-82D6-4990-A4CF-CE698F8D0D8A}"/>
              </a:ext>
            </a:extLst>
          </p:cNvPr>
          <p:cNvPicPr>
            <a:picLocks noChangeAspect="1"/>
          </p:cNvPicPr>
          <p:nvPr/>
        </p:nvPicPr>
        <p:blipFill>
          <a:blip r:embed="rId3"/>
          <a:stretch>
            <a:fillRect/>
          </a:stretch>
        </p:blipFill>
        <p:spPr>
          <a:xfrm>
            <a:off x="4695825" y="1620014"/>
            <a:ext cx="4096794" cy="4234596"/>
          </a:xfrm>
          <a:prstGeom prst="rect">
            <a:avLst/>
          </a:prstGeom>
        </p:spPr>
      </p:pic>
      <p:sp>
        <p:nvSpPr>
          <p:cNvPr id="5" name="Content Placeholder 4"/>
          <p:cNvSpPr>
            <a:spLocks noGrp="1"/>
          </p:cNvSpPr>
          <p:nvPr>
            <p:ph idx="1"/>
          </p:nvPr>
        </p:nvSpPr>
        <p:spPr>
          <a:xfrm>
            <a:off x="204719" y="1003390"/>
            <a:ext cx="4491106" cy="5654443"/>
          </a:xfrm>
        </p:spPr>
        <p:txBody>
          <a:bodyPr>
            <a:noAutofit/>
          </a:bodyPr>
          <a:lstStyle/>
          <a:p>
            <a:pPr marL="0" indent="0">
              <a:lnSpc>
                <a:spcPct val="100000"/>
              </a:lnSpc>
              <a:spcBef>
                <a:spcPts val="600"/>
              </a:spcBef>
              <a:buNone/>
            </a:pPr>
            <a:r>
              <a:rPr lang="en-AU" sz="1600" dirty="0"/>
              <a:t>Background</a:t>
            </a:r>
          </a:p>
          <a:p>
            <a:pPr marL="446077" lvl="1" indent="-269868">
              <a:lnSpc>
                <a:spcPct val="100000"/>
              </a:lnSpc>
              <a:spcBef>
                <a:spcPts val="0"/>
              </a:spcBef>
            </a:pPr>
            <a:r>
              <a:rPr lang="en-AU" sz="1400" dirty="0"/>
              <a:t>Development Application in 2009 by </a:t>
            </a:r>
            <a:r>
              <a:rPr lang="en-AU" sz="1400" dirty="0" err="1"/>
              <a:t>Epuron</a:t>
            </a:r>
            <a:endParaRPr lang="en-AU" sz="1400" dirty="0"/>
          </a:p>
          <a:p>
            <a:pPr marL="446077" lvl="1" indent="-269868">
              <a:lnSpc>
                <a:spcPct val="100000"/>
              </a:lnSpc>
              <a:spcBef>
                <a:spcPts val="0"/>
              </a:spcBef>
            </a:pPr>
            <a:r>
              <a:rPr lang="en-AU" sz="1400" dirty="0"/>
              <a:t>Extensive review/assessment process</a:t>
            </a:r>
          </a:p>
          <a:p>
            <a:pPr marL="446077" lvl="1" indent="-269868">
              <a:lnSpc>
                <a:spcPct val="100000"/>
              </a:lnSpc>
              <a:spcBef>
                <a:spcPts val="0"/>
              </a:spcBef>
            </a:pPr>
            <a:r>
              <a:rPr lang="en-AU" sz="1400" dirty="0"/>
              <a:t>Reduced project approved in March 2016</a:t>
            </a:r>
          </a:p>
          <a:p>
            <a:pPr marL="446077" lvl="1" indent="-269868">
              <a:lnSpc>
                <a:spcPct val="100000"/>
              </a:lnSpc>
              <a:spcBef>
                <a:spcPts val="0"/>
              </a:spcBef>
            </a:pPr>
            <a:r>
              <a:rPr lang="en-AU" sz="1400" dirty="0"/>
              <a:t>Goldwind acquisition in Feb 2017</a:t>
            </a:r>
          </a:p>
          <a:p>
            <a:pPr marL="0" indent="0">
              <a:lnSpc>
                <a:spcPct val="100000"/>
              </a:lnSpc>
              <a:spcBef>
                <a:spcPts val="600"/>
              </a:spcBef>
              <a:buNone/>
            </a:pPr>
            <a:r>
              <a:rPr lang="en-AU" sz="1600" dirty="0"/>
              <a:t>NSW Development Consent (SSD 6698)</a:t>
            </a:r>
          </a:p>
          <a:p>
            <a:pPr marL="446077" lvl="1" indent="-269868">
              <a:lnSpc>
                <a:spcPct val="100000"/>
              </a:lnSpc>
              <a:spcBef>
                <a:spcPts val="0"/>
              </a:spcBef>
            </a:pPr>
            <a:r>
              <a:rPr lang="en-AU" sz="1400" dirty="0"/>
              <a:t>79 wind turbines &amp; associated infrastructure</a:t>
            </a:r>
          </a:p>
          <a:p>
            <a:pPr marL="0" indent="0">
              <a:lnSpc>
                <a:spcPct val="100000"/>
              </a:lnSpc>
              <a:spcBef>
                <a:spcPts val="600"/>
              </a:spcBef>
              <a:buNone/>
            </a:pPr>
            <a:r>
              <a:rPr lang="en-AU" sz="1600" dirty="0"/>
              <a:t>Commonwealth EPBC Approval (2013/7002)</a:t>
            </a:r>
          </a:p>
          <a:p>
            <a:pPr marL="0" indent="0">
              <a:lnSpc>
                <a:spcPct val="100000"/>
              </a:lnSpc>
              <a:spcBef>
                <a:spcPts val="600"/>
              </a:spcBef>
              <a:buNone/>
            </a:pPr>
            <a:r>
              <a:rPr lang="en-AU" sz="1600" dirty="0"/>
              <a:t>Grid Connection</a:t>
            </a:r>
          </a:p>
          <a:p>
            <a:pPr marL="446077" lvl="1" indent="-269868">
              <a:lnSpc>
                <a:spcPct val="100000"/>
              </a:lnSpc>
              <a:spcBef>
                <a:spcPts val="0"/>
              </a:spcBef>
            </a:pPr>
            <a:r>
              <a:rPr lang="en-AU" sz="1400" dirty="0"/>
              <a:t>Connection via 132kV TransGrid powerline between Yass &amp; Murrumburrah</a:t>
            </a:r>
          </a:p>
          <a:p>
            <a:pPr marL="446077" lvl="1" indent="-269868">
              <a:lnSpc>
                <a:spcPct val="100000"/>
              </a:lnSpc>
              <a:spcBef>
                <a:spcPts val="0"/>
              </a:spcBef>
            </a:pPr>
            <a:r>
              <a:rPr lang="en-AU" sz="1400" dirty="0"/>
              <a:t>Line to be upgraded by TransGrid to allow 280MW</a:t>
            </a:r>
          </a:p>
          <a:p>
            <a:pPr marL="0" indent="0">
              <a:lnSpc>
                <a:spcPct val="100000"/>
              </a:lnSpc>
              <a:spcBef>
                <a:spcPts val="600"/>
              </a:spcBef>
              <a:buNone/>
            </a:pPr>
            <a:r>
              <a:rPr lang="en-AU" sz="1600" dirty="0"/>
              <a:t>Landowners &amp; Community</a:t>
            </a:r>
          </a:p>
          <a:p>
            <a:pPr marL="446077" lvl="1" indent="-269868">
              <a:lnSpc>
                <a:spcPct val="100000"/>
              </a:lnSpc>
              <a:spcBef>
                <a:spcPts val="0"/>
              </a:spcBef>
            </a:pPr>
            <a:r>
              <a:rPr lang="en-AU" sz="1400" dirty="0"/>
              <a:t>11 host landowners</a:t>
            </a:r>
          </a:p>
          <a:p>
            <a:pPr marL="446077" lvl="1" indent="-269868">
              <a:lnSpc>
                <a:spcPct val="100000"/>
              </a:lnSpc>
              <a:spcBef>
                <a:spcPts val="0"/>
              </a:spcBef>
            </a:pPr>
            <a:r>
              <a:rPr lang="en-AU" sz="1400" dirty="0"/>
              <a:t>Low density of non-host neighbouring properties:</a:t>
            </a:r>
          </a:p>
          <a:p>
            <a:pPr marL="806431" lvl="2" indent="-176209">
              <a:lnSpc>
                <a:spcPct val="100000"/>
              </a:lnSpc>
              <a:spcBef>
                <a:spcPts val="0"/>
              </a:spcBef>
            </a:pPr>
            <a:r>
              <a:rPr lang="en-AU" sz="1200" dirty="0"/>
              <a:t>0 residences within 0-2km </a:t>
            </a:r>
          </a:p>
          <a:p>
            <a:pPr marL="806431" lvl="2" indent="-176209">
              <a:lnSpc>
                <a:spcPct val="100000"/>
              </a:lnSpc>
              <a:spcBef>
                <a:spcPts val="0"/>
              </a:spcBef>
            </a:pPr>
            <a:r>
              <a:rPr lang="en-AU" sz="1200" dirty="0"/>
              <a:t>6 residents within 2-3km</a:t>
            </a:r>
          </a:p>
          <a:p>
            <a:pPr marL="806431" lvl="2" indent="-176209">
              <a:lnSpc>
                <a:spcPct val="100000"/>
              </a:lnSpc>
              <a:spcBef>
                <a:spcPts val="0"/>
              </a:spcBef>
            </a:pPr>
            <a:r>
              <a:rPr lang="en-AU" sz="1200" dirty="0"/>
              <a:t>13 residents within 3-4km</a:t>
            </a:r>
          </a:p>
          <a:p>
            <a:pPr marL="806431" lvl="2" indent="-176209">
              <a:lnSpc>
                <a:spcPct val="100000"/>
              </a:lnSpc>
              <a:spcBef>
                <a:spcPts val="0"/>
              </a:spcBef>
            </a:pPr>
            <a:r>
              <a:rPr lang="en-AU" sz="1200" dirty="0"/>
              <a:t>26 residences within 4-5km (includes Bookham)</a:t>
            </a:r>
          </a:p>
          <a:p>
            <a:pPr marL="0" indent="0">
              <a:lnSpc>
                <a:spcPct val="100000"/>
              </a:lnSpc>
              <a:spcBef>
                <a:spcPts val="600"/>
              </a:spcBef>
              <a:buNone/>
            </a:pPr>
            <a:r>
              <a:rPr lang="en-AU" sz="1600" dirty="0"/>
              <a:t>Community engagement ongoing</a:t>
            </a:r>
          </a:p>
          <a:p>
            <a:pPr marL="0" indent="0">
              <a:lnSpc>
                <a:spcPct val="100000"/>
              </a:lnSpc>
              <a:spcBef>
                <a:spcPts val="600"/>
              </a:spcBef>
              <a:buNone/>
            </a:pPr>
            <a:r>
              <a:rPr lang="en-AU" sz="1600" dirty="0"/>
              <a:t>A new industry and opportunity for the area</a:t>
            </a:r>
          </a:p>
          <a:p>
            <a:pPr marL="0" indent="0">
              <a:lnSpc>
                <a:spcPct val="100000"/>
              </a:lnSpc>
              <a:spcBef>
                <a:spcPts val="600"/>
              </a:spcBef>
              <a:buNone/>
            </a:pPr>
            <a:r>
              <a:rPr lang="en-AU" sz="1600" dirty="0"/>
              <a:t>Construction planned to commence in early 2019 </a:t>
            </a:r>
            <a:r>
              <a:rPr lang="en-AU" sz="1400" dirty="0"/>
              <a:t>(subject to consent)</a:t>
            </a:r>
            <a:endParaRPr lang="en-AU" sz="1600" dirty="0"/>
          </a:p>
          <a:p>
            <a:pPr lvl="1">
              <a:spcBef>
                <a:spcPts val="1800"/>
              </a:spcBef>
            </a:pPr>
            <a:endParaRPr lang="en-AU" sz="800" dirty="0"/>
          </a:p>
        </p:txBody>
      </p:sp>
      <p:sp>
        <p:nvSpPr>
          <p:cNvPr id="4" name="Slide Number Placeholder 3"/>
          <p:cNvSpPr>
            <a:spLocks noGrp="1"/>
          </p:cNvSpPr>
          <p:nvPr>
            <p:ph type="sldNum" sz="quarter" idx="12"/>
          </p:nvPr>
        </p:nvSpPr>
        <p:spPr>
          <a:xfrm>
            <a:off x="6484147" y="6338428"/>
            <a:ext cx="2057400" cy="365125"/>
          </a:xfrm>
        </p:spPr>
        <p:txBody>
          <a:bodyPr/>
          <a:lstStyle/>
          <a:p>
            <a:endParaRPr lang="en-AU" sz="1000" dirty="0"/>
          </a:p>
          <a:p>
            <a:r>
              <a:rPr lang="en-AU" sz="1000" dirty="0"/>
              <a:t>	</a:t>
            </a:r>
            <a:fld id="{A3D10E25-67BB-46E0-9921-FB11B1002400}" type="slidenum">
              <a:rPr lang="en-AU" sz="1000"/>
              <a:pPr/>
              <a:t>5</a:t>
            </a:fld>
            <a:endParaRPr lang="en-AU" sz="1000" dirty="0"/>
          </a:p>
        </p:txBody>
      </p:sp>
      <p:cxnSp>
        <p:nvCxnSpPr>
          <p:cNvPr id="9" name="Straight Connector 8"/>
          <p:cNvCxnSpPr/>
          <p:nvPr/>
        </p:nvCxnSpPr>
        <p:spPr>
          <a:xfrm flipV="1">
            <a:off x="632751" y="830911"/>
            <a:ext cx="7886700" cy="2286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15" name="Content Placeholder 4">
            <a:extLst>
              <a:ext uri="{FF2B5EF4-FFF2-40B4-BE49-F238E27FC236}">
                <a16:creationId xmlns:a16="http://schemas.microsoft.com/office/drawing/2014/main" id="{D1367231-9CB4-49D7-9F2C-D5FD636FDB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870" y="84105"/>
            <a:ext cx="2269067" cy="691861"/>
          </a:xfrm>
          <a:prstGeom prst="rect">
            <a:avLst/>
          </a:prstGeom>
        </p:spPr>
      </p:pic>
      <p:sp>
        <p:nvSpPr>
          <p:cNvPr id="8" name="Title 1">
            <a:extLst>
              <a:ext uri="{FF2B5EF4-FFF2-40B4-BE49-F238E27FC236}">
                <a16:creationId xmlns:a16="http://schemas.microsoft.com/office/drawing/2014/main" id="{446C2A8B-0547-48B7-8972-D1086C1C3BB5}"/>
              </a:ext>
            </a:extLst>
          </p:cNvPr>
          <p:cNvSpPr txBox="1">
            <a:spLocks/>
          </p:cNvSpPr>
          <p:nvPr/>
        </p:nvSpPr>
        <p:spPr>
          <a:xfrm>
            <a:off x="550334" y="256582"/>
            <a:ext cx="8541547" cy="574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3200" b="1" dirty="0">
                <a:solidFill>
                  <a:schemeClr val="accent5"/>
                </a:solidFill>
              </a:rPr>
              <a:t>Project History 2009 - 2018</a:t>
            </a:r>
          </a:p>
        </p:txBody>
      </p:sp>
      <p:sp>
        <p:nvSpPr>
          <p:cNvPr id="7" name="TextBox 6">
            <a:extLst>
              <a:ext uri="{FF2B5EF4-FFF2-40B4-BE49-F238E27FC236}">
                <a16:creationId xmlns:a16="http://schemas.microsoft.com/office/drawing/2014/main" id="{ACAFA187-F04E-4335-B500-61E617687573}"/>
              </a:ext>
            </a:extLst>
          </p:cNvPr>
          <p:cNvSpPr txBox="1"/>
          <p:nvPr/>
        </p:nvSpPr>
        <p:spPr>
          <a:xfrm>
            <a:off x="5636447" y="4707255"/>
            <a:ext cx="1569247" cy="400110"/>
          </a:xfrm>
          <a:prstGeom prst="rect">
            <a:avLst/>
          </a:prstGeom>
          <a:noFill/>
        </p:spPr>
        <p:txBody>
          <a:bodyPr wrap="square" rtlCol="0">
            <a:spAutoFit/>
          </a:bodyPr>
          <a:lstStyle/>
          <a:p>
            <a:r>
              <a:rPr lang="en-US" sz="1000" b="1" dirty="0">
                <a:solidFill>
                  <a:schemeClr val="bg1"/>
                </a:solidFill>
              </a:rPr>
              <a:t>Federal: Riverina</a:t>
            </a:r>
          </a:p>
          <a:p>
            <a:r>
              <a:rPr lang="en-US" sz="1000" b="1" dirty="0">
                <a:solidFill>
                  <a:schemeClr val="bg1"/>
                </a:solidFill>
              </a:rPr>
              <a:t>State: Cootamundra</a:t>
            </a:r>
          </a:p>
        </p:txBody>
      </p:sp>
      <p:sp>
        <p:nvSpPr>
          <p:cNvPr id="11" name="TextBox 10">
            <a:extLst>
              <a:ext uri="{FF2B5EF4-FFF2-40B4-BE49-F238E27FC236}">
                <a16:creationId xmlns:a16="http://schemas.microsoft.com/office/drawing/2014/main" id="{173CEF46-AB43-4EFD-942D-47C24C1031FE}"/>
              </a:ext>
            </a:extLst>
          </p:cNvPr>
          <p:cNvSpPr txBox="1"/>
          <p:nvPr/>
        </p:nvSpPr>
        <p:spPr>
          <a:xfrm>
            <a:off x="7493859" y="5240655"/>
            <a:ext cx="1569247" cy="400110"/>
          </a:xfrm>
          <a:prstGeom prst="rect">
            <a:avLst/>
          </a:prstGeom>
          <a:noFill/>
        </p:spPr>
        <p:txBody>
          <a:bodyPr wrap="square" rtlCol="0">
            <a:spAutoFit/>
          </a:bodyPr>
          <a:lstStyle/>
          <a:p>
            <a:r>
              <a:rPr lang="en-US" sz="1000" b="1" dirty="0">
                <a:solidFill>
                  <a:schemeClr val="bg1"/>
                </a:solidFill>
              </a:rPr>
              <a:t>Federal: Eden-Monaro</a:t>
            </a:r>
          </a:p>
          <a:p>
            <a:r>
              <a:rPr lang="en-US" sz="1000" b="1" dirty="0">
                <a:solidFill>
                  <a:schemeClr val="bg1"/>
                </a:solidFill>
              </a:rPr>
              <a:t>State: Goulburn</a:t>
            </a:r>
          </a:p>
        </p:txBody>
      </p:sp>
    </p:spTree>
    <p:extLst>
      <p:ext uri="{BB962C8B-B14F-4D97-AF65-F5344CB8AC3E}">
        <p14:creationId xmlns:p14="http://schemas.microsoft.com/office/powerpoint/2010/main" val="926829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9258" r="14068" b="20970"/>
          <a:stretch/>
        </p:blipFill>
        <p:spPr>
          <a:xfrm>
            <a:off x="3219750" y="2317549"/>
            <a:ext cx="5531835" cy="3129363"/>
          </a:xfrm>
          <a:prstGeom prst="rect">
            <a:avLst/>
          </a:prstGeom>
        </p:spPr>
      </p:pic>
      <p:sp>
        <p:nvSpPr>
          <p:cNvPr id="3" name="TextBox 2"/>
          <p:cNvSpPr txBox="1"/>
          <p:nvPr/>
        </p:nvSpPr>
        <p:spPr>
          <a:xfrm>
            <a:off x="3742895" y="2640886"/>
            <a:ext cx="2048305" cy="523220"/>
          </a:xfrm>
          <a:prstGeom prst="rect">
            <a:avLst/>
          </a:prstGeom>
          <a:solidFill>
            <a:schemeClr val="accent6">
              <a:lumMod val="20000"/>
              <a:lumOff val="80000"/>
            </a:schemeClr>
          </a:solidFill>
        </p:spPr>
        <p:txBody>
          <a:bodyPr wrap="square" rtlCol="0">
            <a:spAutoFit/>
          </a:bodyPr>
          <a:lstStyle/>
          <a:p>
            <a:pPr algn="ctr"/>
            <a:r>
              <a:rPr lang="en-AU" sz="1400" dirty="0">
                <a:solidFill>
                  <a:srgbClr val="FF0000"/>
                </a:solidFill>
              </a:rPr>
              <a:t>Coppabella Hills Precinct</a:t>
            </a:r>
          </a:p>
          <a:p>
            <a:pPr algn="ctr"/>
            <a:r>
              <a:rPr lang="en-AU" sz="1400" dirty="0">
                <a:solidFill>
                  <a:srgbClr val="FF0000"/>
                </a:solidFill>
              </a:rPr>
              <a:t>(Approved)</a:t>
            </a:r>
          </a:p>
        </p:txBody>
      </p:sp>
      <p:sp>
        <p:nvSpPr>
          <p:cNvPr id="8" name="TextBox 7"/>
          <p:cNvSpPr txBox="1"/>
          <p:nvPr/>
        </p:nvSpPr>
        <p:spPr>
          <a:xfrm>
            <a:off x="6496051" y="2985815"/>
            <a:ext cx="1820560" cy="523220"/>
          </a:xfrm>
          <a:prstGeom prst="rect">
            <a:avLst/>
          </a:prstGeom>
          <a:solidFill>
            <a:schemeClr val="accent6">
              <a:lumMod val="20000"/>
              <a:lumOff val="80000"/>
            </a:schemeClr>
          </a:solidFill>
        </p:spPr>
        <p:txBody>
          <a:bodyPr wrap="square" rtlCol="0">
            <a:spAutoFit/>
          </a:bodyPr>
          <a:lstStyle/>
          <a:p>
            <a:pPr algn="ctr"/>
            <a:r>
              <a:rPr lang="en-AU" sz="1400" dirty="0"/>
              <a:t>Marilba Hills Precinct</a:t>
            </a:r>
          </a:p>
          <a:p>
            <a:pPr algn="ctr"/>
            <a:r>
              <a:rPr lang="en-AU" sz="1400" dirty="0"/>
              <a:t>NOT approved</a:t>
            </a:r>
          </a:p>
        </p:txBody>
      </p:sp>
      <p:cxnSp>
        <p:nvCxnSpPr>
          <p:cNvPr id="11" name="Straight Connector 10"/>
          <p:cNvCxnSpPr/>
          <p:nvPr/>
        </p:nvCxnSpPr>
        <p:spPr>
          <a:xfrm flipV="1">
            <a:off x="632751" y="830911"/>
            <a:ext cx="7886700" cy="2286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Content Placeholder 4"/>
          <p:cNvSpPr>
            <a:spLocks noGrp="1"/>
          </p:cNvSpPr>
          <p:nvPr>
            <p:ph idx="1"/>
          </p:nvPr>
        </p:nvSpPr>
        <p:spPr>
          <a:xfrm>
            <a:off x="628654" y="1100107"/>
            <a:ext cx="7890799" cy="842423"/>
          </a:xfrm>
        </p:spPr>
        <p:txBody>
          <a:bodyPr>
            <a:noAutofit/>
          </a:bodyPr>
          <a:lstStyle/>
          <a:p>
            <a:pPr>
              <a:buFont typeface="Wingdings" panose="05000000000000000000" pitchFamily="2" charset="2"/>
              <a:buChar char="Ø"/>
            </a:pPr>
            <a:r>
              <a:rPr lang="en-AU" sz="1800" b="1" dirty="0"/>
              <a:t>Coppabella Precinct Approval</a:t>
            </a:r>
          </a:p>
          <a:p>
            <a:pPr marL="0" indent="0">
              <a:buNone/>
            </a:pPr>
            <a:r>
              <a:rPr lang="en-AU" sz="1600" dirty="0"/>
              <a:t>The 2009 development application for the Yass Valley Wind Farm involved 152 wind turbines over 2 major precincts.</a:t>
            </a:r>
          </a:p>
          <a:p>
            <a:pPr marL="0" indent="0">
              <a:spcBef>
                <a:spcPts val="0"/>
              </a:spcBef>
              <a:buNone/>
            </a:pPr>
            <a:r>
              <a:rPr lang="en-AU" sz="1600" dirty="0"/>
              <a:t>After significant review and community consultation, Coppabella precinct was approved with 79 turbines.</a:t>
            </a:r>
          </a:p>
          <a:p>
            <a:pPr marL="0" indent="0">
              <a:buNone/>
            </a:pPr>
            <a:endParaRPr lang="en-AU" sz="1600" dirty="0"/>
          </a:p>
        </p:txBody>
      </p:sp>
      <p:sp>
        <p:nvSpPr>
          <p:cNvPr id="14" name="Content Placeholder 4"/>
          <p:cNvSpPr txBox="1">
            <a:spLocks/>
          </p:cNvSpPr>
          <p:nvPr/>
        </p:nvSpPr>
        <p:spPr>
          <a:xfrm>
            <a:off x="553729" y="2926131"/>
            <a:ext cx="2619920" cy="25207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099" lvl="1" indent="0">
              <a:buNone/>
            </a:pPr>
            <a:endParaRPr lang="en-AU" sz="1400" dirty="0"/>
          </a:p>
          <a:p>
            <a:pPr marL="38099" lvl="1" indent="0">
              <a:buNone/>
            </a:pPr>
            <a:r>
              <a:rPr lang="en-AU" sz="2000" dirty="0"/>
              <a:t>Project Name Change </a:t>
            </a:r>
            <a:endParaRPr lang="en-AU" sz="1600" dirty="0"/>
          </a:p>
          <a:p>
            <a:pPr>
              <a:spcBef>
                <a:spcPts val="600"/>
              </a:spcBef>
            </a:pPr>
            <a:r>
              <a:rPr lang="en-AU" sz="1400" dirty="0"/>
              <a:t>The project has changed substantially from original submission and is more condensed.</a:t>
            </a:r>
          </a:p>
          <a:p>
            <a:pPr>
              <a:spcBef>
                <a:spcPts val="600"/>
              </a:spcBef>
            </a:pPr>
            <a:r>
              <a:rPr lang="en-AU" sz="1400" dirty="0"/>
              <a:t>The new name for the wind farm more accurately reflects the geographic location of the project.</a:t>
            </a:r>
          </a:p>
          <a:p>
            <a:pPr marL="38099" lvl="1" indent="0">
              <a:buNone/>
            </a:pPr>
            <a:endParaRPr lang="en-AU" sz="1200" b="1" u="sng" dirty="0"/>
          </a:p>
        </p:txBody>
      </p:sp>
      <p:sp>
        <p:nvSpPr>
          <p:cNvPr id="15" name="TextBox 14"/>
          <p:cNvSpPr txBox="1"/>
          <p:nvPr/>
        </p:nvSpPr>
        <p:spPr>
          <a:xfrm>
            <a:off x="6496053" y="2348901"/>
            <a:ext cx="727581" cy="276999"/>
          </a:xfrm>
          <a:prstGeom prst="rect">
            <a:avLst/>
          </a:prstGeom>
          <a:solidFill>
            <a:schemeClr val="bg1"/>
          </a:solidFill>
        </p:spPr>
        <p:txBody>
          <a:bodyPr wrap="square" rtlCol="0">
            <a:spAutoFit/>
          </a:bodyPr>
          <a:lstStyle/>
          <a:p>
            <a:r>
              <a:rPr lang="en-AU" sz="1200" dirty="0"/>
              <a:t>Binalong</a:t>
            </a:r>
          </a:p>
        </p:txBody>
      </p:sp>
      <p:sp>
        <p:nvSpPr>
          <p:cNvPr id="16" name="TextBox 15"/>
          <p:cNvSpPr txBox="1"/>
          <p:nvPr/>
        </p:nvSpPr>
        <p:spPr>
          <a:xfrm>
            <a:off x="5689112" y="4937581"/>
            <a:ext cx="806941" cy="276999"/>
          </a:xfrm>
          <a:prstGeom prst="rect">
            <a:avLst/>
          </a:prstGeom>
          <a:solidFill>
            <a:schemeClr val="bg1"/>
          </a:solidFill>
        </p:spPr>
        <p:txBody>
          <a:bodyPr wrap="square" rtlCol="0">
            <a:spAutoFit/>
          </a:bodyPr>
          <a:lstStyle/>
          <a:p>
            <a:r>
              <a:rPr lang="en-AU" sz="1200" dirty="0"/>
              <a:t>Bookham</a:t>
            </a:r>
          </a:p>
        </p:txBody>
      </p:sp>
      <p:sp>
        <p:nvSpPr>
          <p:cNvPr id="2" name="Oval 1"/>
          <p:cNvSpPr/>
          <p:nvPr/>
        </p:nvSpPr>
        <p:spPr>
          <a:xfrm>
            <a:off x="3248569" y="2287648"/>
            <a:ext cx="3097640" cy="29269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7300" y="6003461"/>
            <a:ext cx="1641722" cy="572631"/>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6904" y="5517878"/>
            <a:ext cx="1485281" cy="452878"/>
          </a:xfrm>
          <a:prstGeom prst="rect">
            <a:avLst/>
          </a:prstGeom>
        </p:spPr>
      </p:pic>
      <p:pic>
        <p:nvPicPr>
          <p:cNvPr id="20" name="Content Placeholder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870" y="84105"/>
            <a:ext cx="2269067" cy="691861"/>
          </a:xfrm>
          <a:prstGeom prst="rect">
            <a:avLst/>
          </a:prstGeom>
        </p:spPr>
      </p:pic>
      <p:sp>
        <p:nvSpPr>
          <p:cNvPr id="22" name="Title 1"/>
          <p:cNvSpPr txBox="1">
            <a:spLocks/>
          </p:cNvSpPr>
          <p:nvPr/>
        </p:nvSpPr>
        <p:spPr>
          <a:xfrm>
            <a:off x="2" y="219058"/>
            <a:ext cx="8541547" cy="574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3200" b="1" dirty="0">
                <a:solidFill>
                  <a:schemeClr val="accent5"/>
                </a:solidFill>
              </a:rPr>
              <a:t>                  Project Extent Redefined</a:t>
            </a:r>
          </a:p>
        </p:txBody>
      </p:sp>
      <p:cxnSp>
        <p:nvCxnSpPr>
          <p:cNvPr id="5" name="Straight Arrow Connector 4">
            <a:extLst>
              <a:ext uri="{FF2B5EF4-FFF2-40B4-BE49-F238E27FC236}">
                <a16:creationId xmlns:a16="http://schemas.microsoft.com/office/drawing/2014/main" id="{404C409E-DA2B-4B95-9995-13C0EE1923C4}"/>
              </a:ext>
            </a:extLst>
          </p:cNvPr>
          <p:cNvCxnSpPr>
            <a:cxnSpLocks/>
          </p:cNvCxnSpPr>
          <p:nvPr/>
        </p:nvCxnSpPr>
        <p:spPr>
          <a:xfrm flipV="1">
            <a:off x="3362632" y="5970756"/>
            <a:ext cx="2983577" cy="26426"/>
          </a:xfrm>
          <a:prstGeom prst="straightConnector1">
            <a:avLst/>
          </a:prstGeom>
          <a:ln w="63500">
            <a:solidFill>
              <a:schemeClr val="accent5"/>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C562BBC-DF20-49C3-95A9-A70A9BC08724}"/>
              </a:ext>
            </a:extLst>
          </p:cNvPr>
          <p:cNvCxnSpPr>
            <a:cxnSpLocks/>
          </p:cNvCxnSpPr>
          <p:nvPr/>
        </p:nvCxnSpPr>
        <p:spPr>
          <a:xfrm flipV="1">
            <a:off x="3374799" y="6511712"/>
            <a:ext cx="4857136" cy="42703"/>
          </a:xfrm>
          <a:prstGeom prst="straightConnector1">
            <a:avLst/>
          </a:prstGeom>
          <a:ln w="63500">
            <a:solidFill>
              <a:schemeClr val="accent5"/>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D8A9EF3-6AEE-4B5F-AC26-4A90A678A559}"/>
              </a:ext>
            </a:extLst>
          </p:cNvPr>
          <p:cNvSpPr txBox="1"/>
          <p:nvPr/>
        </p:nvSpPr>
        <p:spPr>
          <a:xfrm>
            <a:off x="7473027" y="5432999"/>
            <a:ext cx="1307377" cy="646331"/>
          </a:xfrm>
          <a:prstGeom prst="rect">
            <a:avLst/>
          </a:prstGeom>
          <a:solidFill>
            <a:srgbClr val="ECF5E7"/>
          </a:solidFill>
        </p:spPr>
        <p:txBody>
          <a:bodyPr wrap="square" rtlCol="0">
            <a:spAutoFit/>
          </a:bodyPr>
          <a:lstStyle/>
          <a:p>
            <a:pPr algn="ctr"/>
            <a:r>
              <a:rPr lang="en-AU" sz="1400" dirty="0">
                <a:solidFill>
                  <a:schemeClr val="tx2"/>
                </a:solidFill>
              </a:rPr>
              <a:t>Conroy’s Gap</a:t>
            </a:r>
          </a:p>
          <a:p>
            <a:pPr algn="ctr"/>
            <a:r>
              <a:rPr lang="en-AU" sz="1100" dirty="0">
                <a:solidFill>
                  <a:schemeClr val="tx2"/>
                </a:solidFill>
              </a:rPr>
              <a:t>(Approved as separate project)</a:t>
            </a:r>
          </a:p>
        </p:txBody>
      </p:sp>
      <p:sp>
        <p:nvSpPr>
          <p:cNvPr id="23" name="Oval 22">
            <a:extLst>
              <a:ext uri="{FF2B5EF4-FFF2-40B4-BE49-F238E27FC236}">
                <a16:creationId xmlns:a16="http://schemas.microsoft.com/office/drawing/2014/main" id="{719A11B6-6EAC-4A71-BE0D-F1D0729660B5}"/>
              </a:ext>
            </a:extLst>
          </p:cNvPr>
          <p:cNvSpPr/>
          <p:nvPr/>
        </p:nvSpPr>
        <p:spPr>
          <a:xfrm>
            <a:off x="7620000" y="4448783"/>
            <a:ext cx="583660" cy="713362"/>
          </a:xfrm>
          <a:prstGeom prst="ellipse">
            <a:avLst/>
          </a:prstGeom>
          <a:solidFill>
            <a:schemeClr val="accent1">
              <a:lumMod val="20000"/>
              <a:lumOff val="80000"/>
              <a:alpha val="54000"/>
            </a:schemeClr>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Arrow Connector 23">
            <a:extLst>
              <a:ext uri="{FF2B5EF4-FFF2-40B4-BE49-F238E27FC236}">
                <a16:creationId xmlns:a16="http://schemas.microsoft.com/office/drawing/2014/main" id="{10D68CF1-0D67-4B6C-842A-5FB896675E07}"/>
              </a:ext>
            </a:extLst>
          </p:cNvPr>
          <p:cNvCxnSpPr>
            <a:cxnSpLocks/>
            <a:stCxn id="19" idx="0"/>
          </p:cNvCxnSpPr>
          <p:nvPr/>
        </p:nvCxnSpPr>
        <p:spPr>
          <a:xfrm flipH="1" flipV="1">
            <a:off x="7976681" y="5033193"/>
            <a:ext cx="150035" cy="399806"/>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96938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1520" y="1350295"/>
            <a:ext cx="7647241" cy="5006059"/>
          </a:xfrm>
        </p:spPr>
        <p:txBody>
          <a:bodyPr>
            <a:normAutofit fontScale="92500" lnSpcReduction="10000"/>
          </a:bodyPr>
          <a:lstStyle/>
          <a:p>
            <a:pPr>
              <a:lnSpc>
                <a:spcPct val="100000"/>
              </a:lnSpc>
              <a:spcBef>
                <a:spcPts val="1200"/>
              </a:spcBef>
              <a:buFont typeface="Wingdings" panose="05000000000000000000" pitchFamily="2" charset="2"/>
              <a:buChar char="Ø"/>
            </a:pPr>
            <a:r>
              <a:rPr lang="en-AU" sz="2400" dirty="0"/>
              <a:t>Existing Consent (based on EA from 2009) includes constraints: </a:t>
            </a:r>
          </a:p>
          <a:p>
            <a:pPr lvl="1">
              <a:lnSpc>
                <a:spcPct val="100000"/>
              </a:lnSpc>
              <a:spcBef>
                <a:spcPts val="600"/>
              </a:spcBef>
            </a:pPr>
            <a:r>
              <a:rPr lang="en-AU" sz="1600" dirty="0"/>
              <a:t>Vegetation clearing constraints and development corridor preventing realistic constructible design</a:t>
            </a:r>
          </a:p>
          <a:p>
            <a:pPr lvl="1">
              <a:lnSpc>
                <a:spcPct val="100000"/>
              </a:lnSpc>
              <a:spcBef>
                <a:spcPts val="600"/>
              </a:spcBef>
            </a:pPr>
            <a:r>
              <a:rPr lang="en-AU" sz="1600" dirty="0"/>
              <a:t>Restrictions on the ability to build the project with modern wind turbine technology</a:t>
            </a:r>
          </a:p>
          <a:p>
            <a:pPr lvl="1">
              <a:lnSpc>
                <a:spcPct val="100000"/>
              </a:lnSpc>
              <a:spcBef>
                <a:spcPts val="600"/>
              </a:spcBef>
            </a:pPr>
            <a:r>
              <a:rPr lang="en-AU" sz="1600" dirty="0"/>
              <a:t>A sub-optimal development that limits potential for competitive power pricing</a:t>
            </a:r>
          </a:p>
          <a:p>
            <a:pPr>
              <a:lnSpc>
                <a:spcPct val="100000"/>
              </a:lnSpc>
              <a:spcBef>
                <a:spcPts val="1200"/>
              </a:spcBef>
              <a:buFont typeface="Wingdings" panose="05000000000000000000" pitchFamily="2" charset="2"/>
              <a:buChar char="Ø"/>
            </a:pPr>
            <a:r>
              <a:rPr lang="en-GB" sz="2400" dirty="0"/>
              <a:t>Technological developments for modern wind turbines</a:t>
            </a:r>
            <a:endParaRPr lang="en-AU" sz="2400" dirty="0"/>
          </a:p>
          <a:p>
            <a:pPr lvl="1">
              <a:lnSpc>
                <a:spcPct val="100000"/>
              </a:lnSpc>
              <a:spcBef>
                <a:spcPts val="1200"/>
              </a:spcBef>
            </a:pPr>
            <a:r>
              <a:rPr lang="en-GB" sz="1600" dirty="0"/>
              <a:t>Significant advances in Wind Turbine technology offer greater output per project and better economies of production to facilitate better pricing and emissions savings</a:t>
            </a:r>
            <a:endParaRPr lang="en-AU" sz="1600" dirty="0"/>
          </a:p>
          <a:p>
            <a:pPr>
              <a:lnSpc>
                <a:spcPct val="100000"/>
              </a:lnSpc>
              <a:spcBef>
                <a:spcPts val="1200"/>
              </a:spcBef>
            </a:pPr>
            <a:r>
              <a:rPr lang="en-AU" sz="2000" dirty="0"/>
              <a:t>Detailed engineering design and more intensive planning studies have now provided a realistic design and impact assessment</a:t>
            </a:r>
          </a:p>
          <a:p>
            <a:pPr>
              <a:lnSpc>
                <a:spcPct val="100000"/>
              </a:lnSpc>
              <a:spcBef>
                <a:spcPts val="1200"/>
              </a:spcBef>
            </a:pPr>
            <a:r>
              <a:rPr lang="en-AU" sz="2000" dirty="0"/>
              <a:t>The modified approval is needed for optimum development, efficient operation and competitively priced power using currently available technology</a:t>
            </a:r>
          </a:p>
          <a:p>
            <a:pPr>
              <a:lnSpc>
                <a:spcPct val="100000"/>
              </a:lnSpc>
              <a:spcBef>
                <a:spcPts val="1200"/>
              </a:spcBef>
            </a:pPr>
            <a:r>
              <a:rPr lang="en-AU" sz="2100" dirty="0"/>
              <a:t>Goldwind seeks to be in a position to commence construction in early 2019</a:t>
            </a:r>
          </a:p>
          <a:p>
            <a:endParaRPr lang="en-AU" dirty="0"/>
          </a:p>
          <a:p>
            <a:endParaRPr lang="en-AU" dirty="0"/>
          </a:p>
        </p:txBody>
      </p:sp>
      <p:sp>
        <p:nvSpPr>
          <p:cNvPr id="4" name="Slide Number Placeholder 3"/>
          <p:cNvSpPr>
            <a:spLocks noGrp="1"/>
          </p:cNvSpPr>
          <p:nvPr>
            <p:ph type="sldNum" sz="quarter" idx="12"/>
          </p:nvPr>
        </p:nvSpPr>
        <p:spPr/>
        <p:txBody>
          <a:bodyPr/>
          <a:lstStyle/>
          <a:p>
            <a:fld id="{A3D10E25-67BB-46E0-9921-FB11B1002400}" type="slidenum">
              <a:rPr lang="en-AU" smtClean="0"/>
              <a:t>7</a:t>
            </a:fld>
            <a:endParaRPr lang="en-AU"/>
          </a:p>
        </p:txBody>
      </p:sp>
      <p:cxnSp>
        <p:nvCxnSpPr>
          <p:cNvPr id="5" name="Straight Connector 4"/>
          <p:cNvCxnSpPr/>
          <p:nvPr/>
        </p:nvCxnSpPr>
        <p:spPr>
          <a:xfrm flipV="1">
            <a:off x="632751" y="830911"/>
            <a:ext cx="7886700" cy="2286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6"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870" y="84105"/>
            <a:ext cx="2269067" cy="691861"/>
          </a:xfrm>
          <a:prstGeom prst="rect">
            <a:avLst/>
          </a:prstGeom>
        </p:spPr>
      </p:pic>
      <p:sp>
        <p:nvSpPr>
          <p:cNvPr id="7" name="Title 1"/>
          <p:cNvSpPr txBox="1">
            <a:spLocks/>
          </p:cNvSpPr>
          <p:nvPr/>
        </p:nvSpPr>
        <p:spPr>
          <a:xfrm>
            <a:off x="550334" y="256582"/>
            <a:ext cx="8541547" cy="574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3200" b="1" dirty="0">
                <a:solidFill>
                  <a:schemeClr val="accent5"/>
                </a:solidFill>
              </a:rPr>
              <a:t>Mod 1 – Why Required?</a:t>
            </a:r>
          </a:p>
        </p:txBody>
      </p:sp>
    </p:spTree>
    <p:extLst>
      <p:ext uri="{BB962C8B-B14F-4D97-AF65-F5344CB8AC3E}">
        <p14:creationId xmlns:p14="http://schemas.microsoft.com/office/powerpoint/2010/main" val="3873668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flipV="1">
            <a:off x="632751" y="830911"/>
            <a:ext cx="7886700" cy="2286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13"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870" y="84105"/>
            <a:ext cx="2269067" cy="691861"/>
          </a:xfrm>
          <a:prstGeom prst="rect">
            <a:avLst/>
          </a:prstGeom>
        </p:spPr>
      </p:pic>
      <p:sp>
        <p:nvSpPr>
          <p:cNvPr id="6" name="Title 1">
            <a:extLst>
              <a:ext uri="{FF2B5EF4-FFF2-40B4-BE49-F238E27FC236}">
                <a16:creationId xmlns:a16="http://schemas.microsoft.com/office/drawing/2014/main" id="{8CA553ED-97E9-4DDC-A892-D1B24015A021}"/>
              </a:ext>
            </a:extLst>
          </p:cNvPr>
          <p:cNvSpPr txBox="1">
            <a:spLocks/>
          </p:cNvSpPr>
          <p:nvPr/>
        </p:nvSpPr>
        <p:spPr>
          <a:xfrm>
            <a:off x="550334" y="256582"/>
            <a:ext cx="8541547" cy="574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3200" b="1" dirty="0">
                <a:solidFill>
                  <a:schemeClr val="accent5"/>
                </a:solidFill>
              </a:rPr>
              <a:t>Mod 1 - Layout </a:t>
            </a:r>
          </a:p>
        </p:txBody>
      </p:sp>
      <p:pic>
        <p:nvPicPr>
          <p:cNvPr id="3" name="Picture 2">
            <a:extLst>
              <a:ext uri="{FF2B5EF4-FFF2-40B4-BE49-F238E27FC236}">
                <a16:creationId xmlns:a16="http://schemas.microsoft.com/office/drawing/2014/main" id="{4B38276E-91E8-4F96-9064-78A159E2A6AB}"/>
              </a:ext>
            </a:extLst>
          </p:cNvPr>
          <p:cNvPicPr>
            <a:picLocks noChangeAspect="1"/>
          </p:cNvPicPr>
          <p:nvPr/>
        </p:nvPicPr>
        <p:blipFill rotWithShape="1">
          <a:blip r:embed="rId4"/>
          <a:srcRect l="22291" t="20845" r="19583" b="4617"/>
          <a:stretch/>
        </p:blipFill>
        <p:spPr>
          <a:xfrm>
            <a:off x="521759" y="951399"/>
            <a:ext cx="8117416" cy="5638549"/>
          </a:xfrm>
          <a:prstGeom prst="rect">
            <a:avLst/>
          </a:prstGeom>
        </p:spPr>
      </p:pic>
      <p:sp>
        <p:nvSpPr>
          <p:cNvPr id="7" name="TextBox 6">
            <a:extLst>
              <a:ext uri="{FF2B5EF4-FFF2-40B4-BE49-F238E27FC236}">
                <a16:creationId xmlns:a16="http://schemas.microsoft.com/office/drawing/2014/main" id="{BDB4AF8C-B3DF-46F6-A087-3CC7672BE8C2}"/>
              </a:ext>
            </a:extLst>
          </p:cNvPr>
          <p:cNvSpPr txBox="1"/>
          <p:nvPr/>
        </p:nvSpPr>
        <p:spPr>
          <a:xfrm>
            <a:off x="5199460" y="5153026"/>
            <a:ext cx="278606" cy="200055"/>
          </a:xfrm>
          <a:prstGeom prst="rect">
            <a:avLst/>
          </a:prstGeom>
          <a:noFill/>
        </p:spPr>
        <p:txBody>
          <a:bodyPr wrap="square" rtlCol="0">
            <a:spAutoFit/>
          </a:bodyPr>
          <a:lstStyle/>
          <a:p>
            <a:r>
              <a:rPr lang="en-US" sz="700" dirty="0"/>
              <a:t>75</a:t>
            </a:r>
          </a:p>
        </p:txBody>
      </p:sp>
      <p:sp>
        <p:nvSpPr>
          <p:cNvPr id="8" name="TextBox 7">
            <a:extLst>
              <a:ext uri="{FF2B5EF4-FFF2-40B4-BE49-F238E27FC236}">
                <a16:creationId xmlns:a16="http://schemas.microsoft.com/office/drawing/2014/main" id="{AD068348-1B5D-4ADE-98F4-0C58460B0B0C}"/>
              </a:ext>
            </a:extLst>
          </p:cNvPr>
          <p:cNvSpPr txBox="1"/>
          <p:nvPr/>
        </p:nvSpPr>
        <p:spPr>
          <a:xfrm>
            <a:off x="5443538" y="5344390"/>
            <a:ext cx="278606" cy="200055"/>
          </a:xfrm>
          <a:prstGeom prst="rect">
            <a:avLst/>
          </a:prstGeom>
          <a:noFill/>
        </p:spPr>
        <p:txBody>
          <a:bodyPr wrap="square" rtlCol="0">
            <a:spAutoFit/>
          </a:bodyPr>
          <a:lstStyle/>
          <a:p>
            <a:r>
              <a:rPr lang="en-US" sz="700" dirty="0"/>
              <a:t>76</a:t>
            </a:r>
          </a:p>
        </p:txBody>
      </p:sp>
      <p:sp>
        <p:nvSpPr>
          <p:cNvPr id="9" name="TextBox 8">
            <a:extLst>
              <a:ext uri="{FF2B5EF4-FFF2-40B4-BE49-F238E27FC236}">
                <a16:creationId xmlns:a16="http://schemas.microsoft.com/office/drawing/2014/main" id="{F997D321-E53E-4B23-A122-4059D39E5957}"/>
              </a:ext>
            </a:extLst>
          </p:cNvPr>
          <p:cNvSpPr txBox="1"/>
          <p:nvPr/>
        </p:nvSpPr>
        <p:spPr>
          <a:xfrm>
            <a:off x="5230416" y="5464876"/>
            <a:ext cx="278606" cy="200055"/>
          </a:xfrm>
          <a:prstGeom prst="rect">
            <a:avLst/>
          </a:prstGeom>
          <a:noFill/>
        </p:spPr>
        <p:txBody>
          <a:bodyPr wrap="square" rtlCol="0">
            <a:spAutoFit/>
          </a:bodyPr>
          <a:lstStyle/>
          <a:p>
            <a:r>
              <a:rPr lang="en-US" sz="700" dirty="0"/>
              <a:t>77</a:t>
            </a:r>
          </a:p>
        </p:txBody>
      </p:sp>
      <p:sp>
        <p:nvSpPr>
          <p:cNvPr id="10" name="TextBox 9">
            <a:extLst>
              <a:ext uri="{FF2B5EF4-FFF2-40B4-BE49-F238E27FC236}">
                <a16:creationId xmlns:a16="http://schemas.microsoft.com/office/drawing/2014/main" id="{88CE90D6-3CEB-4AF7-AECA-46EC5A64565B}"/>
              </a:ext>
            </a:extLst>
          </p:cNvPr>
          <p:cNvSpPr txBox="1"/>
          <p:nvPr/>
        </p:nvSpPr>
        <p:spPr>
          <a:xfrm>
            <a:off x="2652713" y="3328972"/>
            <a:ext cx="278606" cy="200055"/>
          </a:xfrm>
          <a:prstGeom prst="rect">
            <a:avLst/>
          </a:prstGeom>
          <a:noFill/>
        </p:spPr>
        <p:txBody>
          <a:bodyPr wrap="square" rtlCol="0">
            <a:spAutoFit/>
          </a:bodyPr>
          <a:lstStyle/>
          <a:p>
            <a:r>
              <a:rPr lang="en-US" sz="700" dirty="0"/>
              <a:t>36</a:t>
            </a:r>
          </a:p>
        </p:txBody>
      </p:sp>
      <p:sp>
        <p:nvSpPr>
          <p:cNvPr id="12" name="Oval 11">
            <a:extLst>
              <a:ext uri="{FF2B5EF4-FFF2-40B4-BE49-F238E27FC236}">
                <a16:creationId xmlns:a16="http://schemas.microsoft.com/office/drawing/2014/main" id="{0FA927A5-4FE0-48CA-9D36-B6F5DA173021}"/>
              </a:ext>
            </a:extLst>
          </p:cNvPr>
          <p:cNvSpPr/>
          <p:nvPr/>
        </p:nvSpPr>
        <p:spPr>
          <a:xfrm>
            <a:off x="6877050" y="3790317"/>
            <a:ext cx="61912" cy="6096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4" name="Oval 13">
            <a:extLst>
              <a:ext uri="{FF2B5EF4-FFF2-40B4-BE49-F238E27FC236}">
                <a16:creationId xmlns:a16="http://schemas.microsoft.com/office/drawing/2014/main" id="{96C0E1B5-6ADF-48A3-AD14-2147DCE0F2B8}"/>
              </a:ext>
            </a:extLst>
          </p:cNvPr>
          <p:cNvSpPr/>
          <p:nvPr/>
        </p:nvSpPr>
        <p:spPr>
          <a:xfrm>
            <a:off x="5338763" y="5457826"/>
            <a:ext cx="61912" cy="6096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5" name="Oval 14">
            <a:extLst>
              <a:ext uri="{FF2B5EF4-FFF2-40B4-BE49-F238E27FC236}">
                <a16:creationId xmlns:a16="http://schemas.microsoft.com/office/drawing/2014/main" id="{2D92A475-33D3-44BF-A19D-18B7FC6837BB}"/>
              </a:ext>
            </a:extLst>
          </p:cNvPr>
          <p:cNvSpPr/>
          <p:nvPr/>
        </p:nvSpPr>
        <p:spPr>
          <a:xfrm>
            <a:off x="5443538" y="5391151"/>
            <a:ext cx="61912" cy="6096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6" name="Oval 15">
            <a:extLst>
              <a:ext uri="{FF2B5EF4-FFF2-40B4-BE49-F238E27FC236}">
                <a16:creationId xmlns:a16="http://schemas.microsoft.com/office/drawing/2014/main" id="{1053E070-2C2B-4369-BED6-8475E8FBA2DC}"/>
              </a:ext>
            </a:extLst>
          </p:cNvPr>
          <p:cNvSpPr/>
          <p:nvPr/>
        </p:nvSpPr>
        <p:spPr>
          <a:xfrm>
            <a:off x="2652713" y="3400426"/>
            <a:ext cx="61912" cy="6096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 name="Oval 16">
            <a:extLst>
              <a:ext uri="{FF2B5EF4-FFF2-40B4-BE49-F238E27FC236}">
                <a16:creationId xmlns:a16="http://schemas.microsoft.com/office/drawing/2014/main" id="{5EAB84CE-9C04-4B85-A855-CEE05BBD4666}"/>
              </a:ext>
            </a:extLst>
          </p:cNvPr>
          <p:cNvSpPr/>
          <p:nvPr/>
        </p:nvSpPr>
        <p:spPr>
          <a:xfrm>
            <a:off x="5310188" y="5305426"/>
            <a:ext cx="61912" cy="6096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08971DB0-7A53-4911-98B6-9F129F85F2F1}"/>
              </a:ext>
            </a:extLst>
          </p:cNvPr>
          <p:cNvPicPr>
            <a:picLocks noChangeAspect="1"/>
          </p:cNvPicPr>
          <p:nvPr/>
        </p:nvPicPr>
        <p:blipFill>
          <a:blip r:embed="rId5"/>
          <a:stretch>
            <a:fillRect/>
          </a:stretch>
        </p:blipFill>
        <p:spPr>
          <a:xfrm>
            <a:off x="7096123" y="3777966"/>
            <a:ext cx="565151" cy="111062"/>
          </a:xfrm>
          <a:prstGeom prst="rect">
            <a:avLst/>
          </a:prstGeom>
        </p:spPr>
      </p:pic>
    </p:spTree>
    <p:extLst>
      <p:ext uri="{BB962C8B-B14F-4D97-AF65-F5344CB8AC3E}">
        <p14:creationId xmlns:p14="http://schemas.microsoft.com/office/powerpoint/2010/main" val="23203521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1" y="1201667"/>
            <a:ext cx="8004072" cy="5377589"/>
          </a:xfrm>
        </p:spPr>
        <p:txBody>
          <a:bodyPr>
            <a:noAutofit/>
          </a:bodyPr>
          <a:lstStyle/>
          <a:p>
            <a:pPr marL="0" indent="0">
              <a:buNone/>
            </a:pPr>
            <a:r>
              <a:rPr lang="en-AU" sz="1600" dirty="0"/>
              <a:t>The modification focuses on two main areas:</a:t>
            </a:r>
          </a:p>
          <a:p>
            <a:pPr marL="0" indent="0">
              <a:buNone/>
            </a:pPr>
            <a:r>
              <a:rPr lang="en-AU" sz="1800" b="1" dirty="0"/>
              <a:t>(1)   Internal Roads and Hardstands</a:t>
            </a:r>
          </a:p>
          <a:p>
            <a:r>
              <a:rPr lang="en-AU" sz="1600" dirty="0"/>
              <a:t>Realistic design for steep terrain</a:t>
            </a:r>
          </a:p>
          <a:p>
            <a:r>
              <a:rPr lang="en-AU" sz="1600" dirty="0"/>
              <a:t>Increased vegetation impact allowance to enable the realistic design (68.3 Ha to 179.8 Ha)</a:t>
            </a:r>
            <a:endParaRPr lang="en-AU" sz="1800" b="1" dirty="0"/>
          </a:p>
          <a:p>
            <a:pPr marL="0" indent="0" defTabSz="449251">
              <a:lnSpc>
                <a:spcPct val="100000"/>
              </a:lnSpc>
              <a:spcBef>
                <a:spcPts val="1500"/>
              </a:spcBef>
              <a:buNone/>
            </a:pPr>
            <a:r>
              <a:rPr lang="en-AU" sz="1800" b="1" dirty="0"/>
              <a:t>(2) </a:t>
            </a:r>
            <a:r>
              <a:rPr lang="en-AU" sz="1800" dirty="0"/>
              <a:t>	</a:t>
            </a:r>
            <a:r>
              <a:rPr lang="en-AU" sz="1800" b="1" dirty="0"/>
              <a:t>Increased Turbine Tip Height</a:t>
            </a:r>
          </a:p>
          <a:p>
            <a:r>
              <a:rPr lang="en-AU" sz="1600" dirty="0"/>
              <a:t>Improved turbine technology since 2009 and imperatives of competitive pricing</a:t>
            </a:r>
          </a:p>
          <a:p>
            <a:r>
              <a:rPr lang="en-AU" sz="1600" dirty="0"/>
              <a:t>Increase of overall tip height (from 150m to 171m) and rotor diameter (from 121m to 142m) is sought. Minimal change to turbine locations. No change to hub height </a:t>
            </a:r>
          </a:p>
          <a:p>
            <a:r>
              <a:rPr lang="en-AU" sz="1600" dirty="0"/>
              <a:t>Removal of 4 approved turbines. </a:t>
            </a:r>
            <a:endParaRPr lang="en-AU" sz="1600" b="1" dirty="0"/>
          </a:p>
          <a:p>
            <a:pPr marL="0" indent="0">
              <a:lnSpc>
                <a:spcPct val="100000"/>
              </a:lnSpc>
              <a:spcBef>
                <a:spcPts val="1500"/>
              </a:spcBef>
              <a:buNone/>
            </a:pPr>
            <a:r>
              <a:rPr lang="en-AU" sz="1600" b="1" dirty="0"/>
              <a:t>Other modifications </a:t>
            </a:r>
            <a:endParaRPr lang="en-AU" sz="1400" dirty="0"/>
          </a:p>
          <a:p>
            <a:pPr>
              <a:lnSpc>
                <a:spcPct val="100000"/>
              </a:lnSpc>
              <a:spcBef>
                <a:spcPts val="600"/>
              </a:spcBef>
            </a:pPr>
            <a:r>
              <a:rPr lang="en-AU" sz="1600" dirty="0"/>
              <a:t>Additional locations for ancillary infrastructure </a:t>
            </a:r>
          </a:p>
          <a:p>
            <a:pPr>
              <a:lnSpc>
                <a:spcPct val="100000"/>
              </a:lnSpc>
              <a:spcBef>
                <a:spcPts val="600"/>
              </a:spcBef>
            </a:pPr>
            <a:r>
              <a:rPr lang="en-AU" sz="1600" dirty="0"/>
              <a:t>Development Corridor for infrastructure micrositing allowance</a:t>
            </a:r>
          </a:p>
          <a:p>
            <a:pPr>
              <a:lnSpc>
                <a:spcPct val="100000"/>
              </a:lnSpc>
              <a:spcBef>
                <a:spcPts val="600"/>
              </a:spcBef>
            </a:pPr>
            <a:r>
              <a:rPr lang="en-AU" sz="1600" dirty="0"/>
              <a:t>Replace approved overhead 33kV lines with underground 33kV cabling</a:t>
            </a:r>
          </a:p>
          <a:p>
            <a:pPr>
              <a:lnSpc>
                <a:spcPct val="100000"/>
              </a:lnSpc>
              <a:spcBef>
                <a:spcPts val="600"/>
              </a:spcBef>
            </a:pPr>
            <a:r>
              <a:rPr lang="en-AU" sz="1600" dirty="0"/>
              <a:t>Minor changes to Conditions of Consent as required</a:t>
            </a:r>
          </a:p>
          <a:p>
            <a:pPr marL="0" indent="0">
              <a:buNone/>
            </a:pPr>
            <a:endParaRPr lang="en-AU" dirty="0"/>
          </a:p>
        </p:txBody>
      </p:sp>
      <p:sp>
        <p:nvSpPr>
          <p:cNvPr id="4" name="Slide Number Placeholder 3"/>
          <p:cNvSpPr>
            <a:spLocks noGrp="1"/>
          </p:cNvSpPr>
          <p:nvPr>
            <p:ph type="sldNum" sz="quarter" idx="12"/>
          </p:nvPr>
        </p:nvSpPr>
        <p:spPr/>
        <p:txBody>
          <a:bodyPr/>
          <a:lstStyle/>
          <a:p>
            <a:fld id="{A3D10E25-67BB-46E0-9921-FB11B1002400}" type="slidenum">
              <a:rPr lang="en-AU" smtClean="0"/>
              <a:t>9</a:t>
            </a:fld>
            <a:endParaRPr lang="en-AU"/>
          </a:p>
        </p:txBody>
      </p:sp>
      <p:cxnSp>
        <p:nvCxnSpPr>
          <p:cNvPr id="5" name="Straight Connector 4"/>
          <p:cNvCxnSpPr/>
          <p:nvPr/>
        </p:nvCxnSpPr>
        <p:spPr>
          <a:xfrm flipV="1">
            <a:off x="632751" y="830911"/>
            <a:ext cx="7886700" cy="2286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6"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870" y="84105"/>
            <a:ext cx="2269067" cy="691861"/>
          </a:xfrm>
          <a:prstGeom prst="rect">
            <a:avLst/>
          </a:prstGeom>
        </p:spPr>
      </p:pic>
      <p:sp>
        <p:nvSpPr>
          <p:cNvPr id="7" name="Title 1">
            <a:extLst>
              <a:ext uri="{FF2B5EF4-FFF2-40B4-BE49-F238E27FC236}">
                <a16:creationId xmlns:a16="http://schemas.microsoft.com/office/drawing/2014/main" id="{CC9D6EF1-8113-4D4F-8D47-6A6D533FFD60}"/>
              </a:ext>
            </a:extLst>
          </p:cNvPr>
          <p:cNvSpPr txBox="1">
            <a:spLocks/>
          </p:cNvSpPr>
          <p:nvPr/>
        </p:nvSpPr>
        <p:spPr>
          <a:xfrm>
            <a:off x="0" y="256582"/>
            <a:ext cx="9144000" cy="574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3200" b="1" dirty="0">
                <a:solidFill>
                  <a:schemeClr val="accent5"/>
                </a:solidFill>
              </a:rPr>
              <a:t>                 Mod 1 – Reasons for Changes</a:t>
            </a:r>
          </a:p>
        </p:txBody>
      </p:sp>
    </p:spTree>
    <p:extLst>
      <p:ext uri="{BB962C8B-B14F-4D97-AF65-F5344CB8AC3E}">
        <p14:creationId xmlns:p14="http://schemas.microsoft.com/office/powerpoint/2010/main" val="3001854414"/>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56D14068921BB4A8D866B8A16BED23D" ma:contentTypeVersion="0" ma:contentTypeDescription="Create a new document." ma:contentTypeScope="" ma:versionID="0250ab67f94796278acf6a710150f3b2">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1562938-DDC9-43DD-93F6-50A037660A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76EB59FC-3EE1-407F-BB5E-578D1AE31FAB}">
  <ds:schemaRefs>
    <ds:schemaRef ds:uri="http://schemas.microsoft.com/sharepoint/v3/contenttype/forms"/>
  </ds:schemaRefs>
</ds:datastoreItem>
</file>

<file path=customXml/itemProps3.xml><?xml version="1.0" encoding="utf-8"?>
<ds:datastoreItem xmlns:ds="http://schemas.openxmlformats.org/officeDocument/2006/customXml" ds:itemID="{5D7A1C28-D944-4FE5-887A-405D1C03D73F}">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3605</TotalTime>
  <Words>2536</Words>
  <Application>Microsoft Office PowerPoint</Application>
  <PresentationFormat>On-screen Show (4:3)</PresentationFormat>
  <Paragraphs>408</Paragraphs>
  <Slides>32</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Calibri</vt:lpstr>
      <vt:lpstr>Calibri Light</vt:lpstr>
      <vt:lpstr>Courier New</vt:lpstr>
      <vt:lpstr>Wingdings</vt:lpstr>
      <vt:lpstr>1_Office Theme</vt:lpstr>
      <vt:lpstr>Modification 1 – IPC Meeting   29th October 2018</vt:lpstr>
      <vt:lpstr>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Independent Planning Commission Meeting   29th October 2018</dc:title>
  <dc:creator>Medard Boutry</dc:creator>
  <cp:lastModifiedBy>Tom Nielsen</cp:lastModifiedBy>
  <cp:revision>138</cp:revision>
  <cp:lastPrinted>2018-10-19T04:49:45Z</cp:lastPrinted>
  <dcterms:created xsi:type="dcterms:W3CDTF">2018-10-18T00:53:27Z</dcterms:created>
  <dcterms:modified xsi:type="dcterms:W3CDTF">2018-10-28T21:43:30Z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0x010100256D14068921BB4A8D866B8A16BED23D</vt:lpwstr>
  </property>
</Properties>
</file>