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7"/>
  </p:notesMasterIdLst>
  <p:handoutMasterIdLst>
    <p:handoutMasterId r:id="rId28"/>
  </p:handoutMasterIdLst>
  <p:sldIdLst>
    <p:sldId id="277" r:id="rId3"/>
    <p:sldId id="351" r:id="rId4"/>
    <p:sldId id="341" r:id="rId5"/>
    <p:sldId id="355" r:id="rId6"/>
    <p:sldId id="354" r:id="rId7"/>
    <p:sldId id="334" r:id="rId8"/>
    <p:sldId id="338" r:id="rId9"/>
    <p:sldId id="329" r:id="rId10"/>
    <p:sldId id="336" r:id="rId11"/>
    <p:sldId id="342" r:id="rId12"/>
    <p:sldId id="343" r:id="rId13"/>
    <p:sldId id="344" r:id="rId14"/>
    <p:sldId id="339" r:id="rId15"/>
    <p:sldId id="346" r:id="rId16"/>
    <p:sldId id="345" r:id="rId17"/>
    <p:sldId id="332" r:id="rId18"/>
    <p:sldId id="340" r:id="rId19"/>
    <p:sldId id="331" r:id="rId20"/>
    <p:sldId id="348" r:id="rId21"/>
    <p:sldId id="349" r:id="rId22"/>
    <p:sldId id="350" r:id="rId23"/>
    <p:sldId id="337" r:id="rId24"/>
    <p:sldId id="352" r:id="rId25"/>
    <p:sldId id="353" r:id="rId26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920"/>
    <a:srgbClr val="EB008B"/>
    <a:srgbClr val="001963"/>
    <a:srgbClr val="142F53"/>
    <a:srgbClr val="F99D1C"/>
    <a:srgbClr val="201D45"/>
    <a:srgbClr val="001974"/>
    <a:srgbClr val="0094D9"/>
    <a:srgbClr val="F47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76782" autoAdjust="0"/>
  </p:normalViewPr>
  <p:slideViewPr>
    <p:cSldViewPr>
      <p:cViewPr varScale="1">
        <p:scale>
          <a:sx n="112" d="100"/>
          <a:sy n="112" d="100"/>
        </p:scale>
        <p:origin x="19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755" y="-6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70B34-3311-4C6F-AC76-1BFE4CAD84E8}" type="datetimeFigureOut">
              <a:rPr lang="en-AU" smtClean="0"/>
              <a:pPr/>
              <a:t>16/10/2018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A7BA8-B6DF-47CD-BBD3-7440635ECA1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3877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9B1D0-05D3-487A-B741-165EDB8A77AC}" type="datetimeFigureOut">
              <a:rPr lang="en-AU" smtClean="0"/>
              <a:pPr/>
              <a:t>16/10/2018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5848D-A46D-49E1-849A-CF43A5BEC6B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827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560" y="1556792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64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47346-3085-448D-8504-D5F75B3E8960}" type="datetimeFigureOut">
              <a:rPr lang="en-AU" smtClean="0"/>
              <a:pPr/>
              <a:t>16/10/2018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E4975-0790-470E-897E-198550F352A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784" y="5013176"/>
            <a:ext cx="3168352" cy="3168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262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37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7145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37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2947346-3085-448D-8504-D5F75B3E8960}" type="datetimeFigureOut">
              <a:rPr lang="en-AU" smtClean="0"/>
              <a:pPr/>
              <a:t>16/10/2018</a:t>
            </a:fld>
            <a:endParaRPr lang="en-A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E8E4975-0790-470E-897E-198550F352A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532" y="6237312"/>
            <a:ext cx="6404796" cy="607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784" y="5013176"/>
            <a:ext cx="3168352" cy="3168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-1076096"/>
            <a:ext cx="3168352" cy="31683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-1076096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65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437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301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77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582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28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47346-3085-448D-8504-D5F75B3E8960}" type="datetimeFigureOut">
              <a:rPr lang="en-AU" smtClean="0"/>
              <a:pPr/>
              <a:t>16/10/2018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E4975-0790-470E-897E-198550F352A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532" y="6237312"/>
            <a:ext cx="6404796" cy="607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784" y="5013176"/>
            <a:ext cx="3168352" cy="3168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-1076096"/>
            <a:ext cx="3168352" cy="3168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33242"/>
            <a:ext cx="9144000" cy="652142"/>
          </a:xfrm>
          <a:prstGeom prst="rect">
            <a:avLst/>
          </a:prstGeom>
          <a:solidFill>
            <a:srgbClr val="142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288D2-1DDD-4A00-96DA-B43FFC691069}" type="datetimeFigureOut">
              <a:rPr lang="en-AU" smtClean="0"/>
              <a:pPr/>
              <a:t>16/10/2018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D987F-C9F4-48DB-A065-3719A5DB10F7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-1076096"/>
            <a:ext cx="3168352" cy="31683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6304822"/>
            <a:ext cx="5361440" cy="508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8800" y="4902914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136904" cy="1470025"/>
          </a:xfrm>
        </p:spPr>
        <p:txBody>
          <a:bodyPr>
            <a:normAutofit fontScale="90000"/>
          </a:bodyPr>
          <a:lstStyle/>
          <a:p>
            <a:br>
              <a:rPr lang="en-AU" sz="5400" dirty="0"/>
            </a:br>
            <a:br>
              <a:rPr lang="en-AU" sz="5400" dirty="0"/>
            </a:br>
            <a:r>
              <a:rPr lang="en-AU" sz="4900" b="0" dirty="0"/>
              <a:t>Parkes Shire Council’s response to </a:t>
            </a:r>
            <a:br>
              <a:rPr lang="en-AU" sz="4900" b="0" dirty="0"/>
            </a:br>
            <a:r>
              <a:rPr lang="en-AU" sz="4400" dirty="0"/>
              <a:t>MOD4: CLEANTEQ SUNRISE</a:t>
            </a:r>
            <a:br>
              <a:rPr lang="en-AU" sz="4400" dirty="0"/>
            </a:br>
            <a:r>
              <a:rPr lang="en-AU" sz="3600" i="1" dirty="0">
                <a:solidFill>
                  <a:srgbClr val="F37920"/>
                </a:solidFill>
              </a:rPr>
              <a:t>Tuesday 16 October 2018</a:t>
            </a:r>
            <a:endParaRPr lang="en-AU" sz="5400" i="1" dirty="0">
              <a:solidFill>
                <a:srgbClr val="F379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1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67544" y="44624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Regional Economic Impacts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908720"/>
            <a:ext cx="747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Clean </a:t>
            </a:r>
            <a:r>
              <a:rPr lang="en-AU" sz="2400" dirty="0" err="1"/>
              <a:t>TeQ’s</a:t>
            </a:r>
            <a:r>
              <a:rPr lang="en-AU" sz="2400" dirty="0"/>
              <a:t> investment and operation will attract increased jobs, new residents and opportunities for local business, stimulating economic growth in our region.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971C4-A2AF-45D3-A149-691BD9945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10100"/>
          <a:stretch/>
        </p:blipFill>
        <p:spPr>
          <a:xfrm>
            <a:off x="0" y="2276872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67544" y="44624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Enhance &amp; upgrade infrastructure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908720"/>
            <a:ext cx="747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The funds invested by Clean </a:t>
            </a:r>
            <a:r>
              <a:rPr lang="en-AU" sz="2400" dirty="0" err="1"/>
              <a:t>TeQ</a:t>
            </a:r>
            <a:r>
              <a:rPr lang="en-AU" sz="2400" dirty="0"/>
              <a:t> under the voluntary planning agreement will contribute to asset management and upgrades to essential community infrastructure.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1DDB44-260E-41C5-B32C-61A035DD8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3" b="6268"/>
          <a:stretch/>
        </p:blipFill>
        <p:spPr>
          <a:xfrm>
            <a:off x="-24522" y="2109049"/>
            <a:ext cx="9168521" cy="41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67544" y="188640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Contribute to improved community facilities and services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220559"/>
            <a:ext cx="7471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Attraction of new residents and population growth will stimulate development of community facilities and trigger improved access to services. </a:t>
            </a:r>
          </a:p>
        </p:txBody>
      </p:sp>
      <p:pic>
        <p:nvPicPr>
          <p:cNvPr id="11" name="Picture 2" descr="T:\Tourism &amp; Event Management (Back Office)\Images\2016 Denise Yates Photo Shoot\September 2016\Parkes Tourism August September 2016 Web Res Jpegs\ParkesTourismAugSept2016WebRes (382 of 761).jpg">
            <a:extLst>
              <a:ext uri="{FF2B5EF4-FFF2-40B4-BE49-F238E27FC236}">
                <a16:creationId xmlns:a16="http://schemas.microsoft.com/office/drawing/2014/main" id="{B457AA08-8A4A-4C20-A03D-56AE38A8A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13506" r="13409" b="40478"/>
          <a:stretch/>
        </p:blipFill>
        <p:spPr bwMode="auto">
          <a:xfrm>
            <a:off x="0" y="2420888"/>
            <a:ext cx="9144000" cy="382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ABFE-24A4-4073-96F5-DFAB1260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16" y="2132856"/>
            <a:ext cx="7427168" cy="1143000"/>
          </a:xfrm>
        </p:spPr>
        <p:txBody>
          <a:bodyPr>
            <a:noAutofit/>
          </a:bodyPr>
          <a:lstStyle/>
          <a:p>
            <a:r>
              <a:rPr lang="en-US" sz="6000" b="0" i="1" dirty="0">
                <a:solidFill>
                  <a:srgbClr val="F37920"/>
                </a:solidFill>
              </a:rPr>
              <a:t>Mid-Lachlan Alliance</a:t>
            </a:r>
            <a:endParaRPr lang="en-AU" sz="6000" b="0" i="1" dirty="0">
              <a:solidFill>
                <a:srgbClr val="F379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0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3A0484E0-A20C-4048-83A2-472BAA66F31E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Reinvigorate the Mid-Lachlan Alliance</a:t>
            </a:r>
            <a:endParaRPr lang="en-AU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02C3B-AB81-4FF5-BE69-BB638EF1CBB7}"/>
              </a:ext>
            </a:extLst>
          </p:cNvPr>
          <p:cNvSpPr/>
          <p:nvPr/>
        </p:nvSpPr>
        <p:spPr>
          <a:xfrm>
            <a:off x="611560" y="908720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AU" dirty="0">
                <a:solidFill>
                  <a:prstClr val="black"/>
                </a:solidFill>
              </a:rPr>
              <a:t>Lachlan, Forbes and Parkes have for many years worked together on regional initiatives including the establishment of the Mid Lachlan  Alliance in early 2000’s.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solidFill>
                  <a:prstClr val="black"/>
                </a:solidFill>
              </a:rPr>
              <a:t>The Clean </a:t>
            </a:r>
            <a:r>
              <a:rPr lang="en-US" dirty="0" err="1">
                <a:solidFill>
                  <a:prstClr val="black"/>
                </a:solidFill>
              </a:rPr>
              <a:t>TeQ</a:t>
            </a:r>
            <a:r>
              <a:rPr lang="en-US" dirty="0">
                <a:solidFill>
                  <a:prstClr val="black"/>
                </a:solidFill>
              </a:rPr>
              <a:t> project presents an opportunity to reinvigorate the alliance. </a:t>
            </a:r>
            <a:endParaRPr lang="en-AU" dirty="0">
              <a:solidFill>
                <a:prstClr val="black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A1E2A-10FE-4939-806E-47986E571A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10227" b="30509"/>
          <a:stretch/>
        </p:blipFill>
        <p:spPr>
          <a:xfrm>
            <a:off x="-2196752" y="2407822"/>
            <a:ext cx="8208912" cy="3829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F9326-CDAE-4D05-86B5-DBFDAD361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8924" r="46895" b="28853"/>
          <a:stretch/>
        </p:blipFill>
        <p:spPr>
          <a:xfrm rot="5400000">
            <a:off x="5933619" y="2549997"/>
            <a:ext cx="382949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91EE67-7B89-4510-A7D7-33FE613D2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0"/>
          <a:stretch/>
        </p:blipFill>
        <p:spPr>
          <a:xfrm>
            <a:off x="0" y="1988840"/>
            <a:ext cx="9144000" cy="4237932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A0484E0-A20C-4048-83A2-472BAA66F31E}"/>
              </a:ext>
            </a:extLst>
          </p:cNvPr>
          <p:cNvSpPr txBox="1">
            <a:spLocks/>
          </p:cNvSpPr>
          <p:nvPr/>
        </p:nvSpPr>
        <p:spPr>
          <a:xfrm>
            <a:off x="611560" y="116632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Stronger together</a:t>
            </a:r>
            <a:endParaRPr lang="en-AU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02C3B-AB81-4FF5-BE69-BB638EF1CBB7}"/>
              </a:ext>
            </a:extLst>
          </p:cNvPr>
          <p:cNvSpPr/>
          <p:nvPr/>
        </p:nvSpPr>
        <p:spPr>
          <a:xfrm>
            <a:off x="611560" y="980728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prstClr val="black"/>
                </a:solidFill>
              </a:rPr>
              <a:t>Councils have shared resources and knowledge on a wide range of interests, which has made the region stronger and given member councils a stronger voice at CENTROC and with other tiers of government</a:t>
            </a:r>
          </a:p>
        </p:txBody>
      </p:sp>
    </p:spTree>
    <p:extLst>
      <p:ext uri="{BB962C8B-B14F-4D97-AF65-F5344CB8AC3E}">
        <p14:creationId xmlns:p14="http://schemas.microsoft.com/office/powerpoint/2010/main" val="132974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585416" y="158029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Long term prosperity for the region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5416" y="1101757"/>
            <a:ext cx="74711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prstClr val="black"/>
                </a:solidFill>
              </a:rPr>
              <a:t>The Clean TEQ VPA is another example of the merits of how the Lachlan, Forbes and Parkes Alliance could deliver long term prosperity and sustainability for Central NSW.</a:t>
            </a:r>
            <a:br>
              <a:rPr lang="en-AU" sz="2000" dirty="0">
                <a:solidFill>
                  <a:prstClr val="black"/>
                </a:solidFill>
              </a:rPr>
            </a:b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1026" name="Picture 2" descr="Image may contain: one or more people, people standing, sky, outdoor and nature">
            <a:extLst>
              <a:ext uri="{FF2B5EF4-FFF2-40B4-BE49-F238E27FC236}">
                <a16:creationId xmlns:a16="http://schemas.microsoft.com/office/drawing/2014/main" id="{D038DCBE-7D36-4BEA-AAFB-7296CC852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33362" r="13187" b="21071"/>
          <a:stretch/>
        </p:blipFill>
        <p:spPr bwMode="auto">
          <a:xfrm>
            <a:off x="0" y="2204864"/>
            <a:ext cx="925252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6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ABFE-24A4-4073-96F5-DFAB1260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286000"/>
            <a:ext cx="7427168" cy="1143000"/>
          </a:xfrm>
        </p:spPr>
        <p:txBody>
          <a:bodyPr>
            <a:noAutofit/>
          </a:bodyPr>
          <a:lstStyle/>
          <a:p>
            <a:r>
              <a:rPr lang="en-US" sz="6000" b="0" i="1" dirty="0">
                <a:solidFill>
                  <a:srgbClr val="F37920"/>
                </a:solidFill>
              </a:rPr>
              <a:t>Council’s Aspirations for the Sunrise Project</a:t>
            </a:r>
            <a:endParaRPr lang="en-AU" sz="6000" b="0" i="1" dirty="0">
              <a:solidFill>
                <a:srgbClr val="F379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08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67544" y="44624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Clean </a:t>
            </a:r>
            <a:r>
              <a:rPr lang="en-US" sz="3600" b="1" dirty="0" err="1"/>
              <a:t>TeQ’s</a:t>
            </a:r>
            <a:r>
              <a:rPr lang="en-US" sz="3600" b="1" dirty="0"/>
              <a:t> approvals granted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565" y="908720"/>
            <a:ext cx="74711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prstClr val="black"/>
                </a:solidFill>
              </a:rPr>
              <a:t>Clean </a:t>
            </a:r>
            <a:r>
              <a:rPr lang="en-AU" sz="2000" dirty="0" err="1">
                <a:solidFill>
                  <a:prstClr val="black"/>
                </a:solidFill>
              </a:rPr>
              <a:t>TeQ</a:t>
            </a:r>
            <a:r>
              <a:rPr lang="en-AU" sz="2000" dirty="0">
                <a:solidFill>
                  <a:prstClr val="black"/>
                </a:solidFill>
              </a:rPr>
              <a:t> Sunrise Nickel Cobalt Project obtains all necessary approvals to commence operations at Fifield by their programmed construction start date in 2019.</a:t>
            </a:r>
          </a:p>
          <a:p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3074" name="Picture 2" descr="https://scontent.fsyd3-1.fna.fbcdn.net/v/t1.0-9/35123777_1724113204351601_6276106031697231872_n.jpg?_nc_cat=102&amp;oh=886eaab69a28a2fdadb6091f7b3209a2&amp;oe=5C42472F">
            <a:extLst>
              <a:ext uri="{FF2B5EF4-FFF2-40B4-BE49-F238E27FC236}">
                <a16:creationId xmlns:a16="http://schemas.microsoft.com/office/drawing/2014/main" id="{53831FFA-AFA4-4B31-B8D5-177057C8B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4780" r="279" b="11090"/>
          <a:stretch/>
        </p:blipFill>
        <p:spPr bwMode="auto">
          <a:xfrm>
            <a:off x="-36512" y="2021533"/>
            <a:ext cx="9180512" cy="42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81554" y="121283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A positive partnership with Clean </a:t>
            </a:r>
            <a:r>
              <a:rPr lang="en-US" sz="3600" b="1" dirty="0" err="1"/>
              <a:t>TeQ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9575" y="1038111"/>
            <a:ext cx="7471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prstClr val="black"/>
                </a:solidFill>
              </a:rPr>
              <a:t>That Parkes Shire Council and Clean </a:t>
            </a:r>
            <a:r>
              <a:rPr lang="en-AU" sz="2000" dirty="0" err="1">
                <a:solidFill>
                  <a:prstClr val="black"/>
                </a:solidFill>
              </a:rPr>
              <a:t>TeQ</a:t>
            </a:r>
            <a:r>
              <a:rPr lang="en-AU" sz="2000" dirty="0">
                <a:solidFill>
                  <a:prstClr val="black"/>
                </a:solidFill>
              </a:rPr>
              <a:t> continue to develop a mutually positive relationship</a:t>
            </a: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2050" name="Picture 2" descr="Image may contain: 4 people, people smiling, suit">
            <a:extLst>
              <a:ext uri="{FF2B5EF4-FFF2-40B4-BE49-F238E27FC236}">
                <a16:creationId xmlns:a16="http://schemas.microsoft.com/office/drawing/2014/main" id="{6F4EF32F-E7E7-46F3-8395-0DD41A15B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9"/>
          <a:stretch/>
        </p:blipFill>
        <p:spPr bwMode="auto">
          <a:xfrm>
            <a:off x="0" y="1916832"/>
            <a:ext cx="91440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8EA4A-1ECE-4D1B-9D89-596CA9403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r="1338" b="12835"/>
          <a:stretch/>
        </p:blipFill>
        <p:spPr bwMode="auto">
          <a:xfrm>
            <a:off x="467544" y="2420888"/>
            <a:ext cx="8229600" cy="139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06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131D6F-79D9-4D93-A360-6A6EB874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8"/>
          <a:stretch/>
        </p:blipFill>
        <p:spPr>
          <a:xfrm>
            <a:off x="-16121" y="2423106"/>
            <a:ext cx="9144000" cy="3814271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81554" y="121283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Clean </a:t>
            </a:r>
            <a:r>
              <a:rPr lang="en-US" sz="3600" b="1" dirty="0" err="1"/>
              <a:t>TeQ</a:t>
            </a:r>
            <a:r>
              <a:rPr lang="en-US" sz="3600" b="1" dirty="0"/>
              <a:t> Headquarters in Parkes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9575" y="1038111"/>
            <a:ext cx="7471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prstClr val="black"/>
                </a:solidFill>
              </a:rPr>
              <a:t>Clean </a:t>
            </a:r>
            <a:r>
              <a:rPr lang="en-AU" sz="2000" dirty="0" err="1">
                <a:solidFill>
                  <a:prstClr val="black"/>
                </a:solidFill>
              </a:rPr>
              <a:t>TeQ</a:t>
            </a:r>
            <a:r>
              <a:rPr lang="en-AU" sz="2000" dirty="0">
                <a:solidFill>
                  <a:prstClr val="black"/>
                </a:solidFill>
              </a:rPr>
              <a:t> establishes their main industry headquarters at Parkes to take advantage of the new opportunities being realised in Central NSW</a:t>
            </a: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206E5-572B-499C-8962-40D5CED0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3851920" y="3808101"/>
            <a:ext cx="1304568" cy="7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81554" y="121283"/>
            <a:ext cx="74991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Increased Business Investment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9575" y="980985"/>
            <a:ext cx="7471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prstClr val="black"/>
                </a:solidFill>
              </a:rPr>
              <a:t>Other new projects establish in Central NSW, based on the ‘ready to do business’ attitudes of Lachlan, Forbes and Parkes Councils</a:t>
            </a: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C6092D-EB2B-4D39-A1FA-FCA5632AF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b="21057"/>
          <a:stretch/>
        </p:blipFill>
        <p:spPr>
          <a:xfrm>
            <a:off x="-36511" y="1844855"/>
            <a:ext cx="9181620" cy="43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67544" y="44624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Logistics Hub will service operations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128807"/>
            <a:ext cx="83884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Parkes and its National Logistics Hub will provide logistics services &amp;  value-adding opportunities to the mine into the future.</a:t>
            </a:r>
            <a:br>
              <a:rPr lang="en-AU" sz="2400" dirty="0">
                <a:solidFill>
                  <a:prstClr val="black"/>
                </a:solidFill>
              </a:rPr>
            </a:b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757BE-FAF5-4A0B-B953-FDD9B0001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34900"/>
          <a:stretch/>
        </p:blipFill>
        <p:spPr>
          <a:xfrm>
            <a:off x="0" y="2204864"/>
            <a:ext cx="9468544" cy="40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F06F63E-CBDD-4A40-880C-C986C94997A8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Leverage the benefits of Inland Rail</a:t>
            </a:r>
            <a:endParaRPr lang="en-AU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0F906-1143-41F1-8AB1-396DA3F4C475}"/>
              </a:ext>
            </a:extLst>
          </p:cNvPr>
          <p:cNvSpPr txBox="1"/>
          <p:nvPr/>
        </p:nvSpPr>
        <p:spPr>
          <a:xfrm>
            <a:off x="466329" y="1052736"/>
            <a:ext cx="838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Clean </a:t>
            </a:r>
            <a:r>
              <a:rPr lang="en-AU" sz="2400" dirty="0" err="1"/>
              <a:t>TeQ’s</a:t>
            </a:r>
            <a:r>
              <a:rPr lang="en-AU" sz="2400" dirty="0"/>
              <a:t> operation will realise the benefits of accessing major ports on the eastern seaboard through the connectivity that Inland Rail will provide.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3C41F-7DF7-48F6-BDE0-509E6B732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1" b="5113"/>
          <a:stretch/>
        </p:blipFill>
        <p:spPr>
          <a:xfrm>
            <a:off x="0" y="2420888"/>
            <a:ext cx="914400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8EA4A-1ECE-4D1B-9D89-596CA9403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 r="1338" b="12835"/>
          <a:stretch/>
        </p:blipFill>
        <p:spPr bwMode="auto">
          <a:xfrm>
            <a:off x="467544" y="2420888"/>
            <a:ext cx="8229600" cy="139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71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93784" y="1412776"/>
            <a:ext cx="38164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</a:rPr>
              <a:t>The Parkes Community has a long history of mining </a:t>
            </a:r>
          </a:p>
          <a:p>
            <a:pPr marL="342900" indent="-342900"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</a:rPr>
              <a:t>We continue to embrace mining into the 21st century </a:t>
            </a:r>
          </a:p>
          <a:p>
            <a:pPr marL="342900" indent="-342900"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</a:rPr>
              <a:t>key cornerstone of the Parkes economy</a:t>
            </a:r>
          </a:p>
          <a:p>
            <a:pPr marL="342900" indent="-342900"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</a:rPr>
              <a:t>Employs 6% of the workforce</a:t>
            </a:r>
          </a:p>
          <a:p>
            <a:pPr marL="342900" indent="-342900"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</a:rPr>
              <a:t>Mining represents 30% of GRP</a:t>
            </a:r>
          </a:p>
          <a:p>
            <a:pPr marL="342900" indent="-342900"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000" dirty="0">
                <a:solidFill>
                  <a:prstClr val="black"/>
                </a:solidFill>
              </a:rPr>
              <a:t>Several mines located within 100km of Parkes</a:t>
            </a: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0FF5DB-6FC6-40AE-A515-B6AB737C2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/>
          <a:stretch/>
        </p:blipFill>
        <p:spPr>
          <a:xfrm>
            <a:off x="4860032" y="-459432"/>
            <a:ext cx="8194498" cy="6696744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14371" y="404664"/>
            <a:ext cx="79020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PARKES:</a:t>
            </a:r>
          </a:p>
          <a:p>
            <a:pPr algn="l"/>
            <a:r>
              <a:rPr lang="en-US" sz="3600" b="1" dirty="0"/>
              <a:t>A HUB FOR MINING</a:t>
            </a:r>
            <a:br>
              <a:rPr lang="en-US" sz="3200" dirty="0"/>
            </a:b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9949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817B0-272A-4E21-A204-3A6C80406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286647"/>
            <a:ext cx="3168352" cy="5839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27EF71-1BCF-41FB-BB3D-6F740C99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53411"/>
            <a:ext cx="4281976" cy="60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7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F5F0-E120-46C0-84A2-3A983EB1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30" y="187515"/>
            <a:ext cx="7381829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Northparkes</a:t>
            </a:r>
            <a:r>
              <a:rPr lang="en-US" b="1" dirty="0"/>
              <a:t> Mines Economic Contribution</a:t>
            </a:r>
            <a:endParaRPr lang="en-A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93254-7CBA-4634-8718-03748AF78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8"/>
          <a:stretch/>
        </p:blipFill>
        <p:spPr>
          <a:xfrm>
            <a:off x="611560" y="1777912"/>
            <a:ext cx="3766333" cy="3600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7BC7A-0F87-4A34-B5B3-26CF9F9F8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1"/>
          <a:stretch/>
        </p:blipFill>
        <p:spPr>
          <a:xfrm>
            <a:off x="4644008" y="1777912"/>
            <a:ext cx="3406292" cy="42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5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51521" y="404664"/>
            <a:ext cx="5544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PARKES SHIRE COUNCIL</a:t>
            </a:r>
          </a:p>
          <a:p>
            <a:pPr algn="l"/>
            <a:r>
              <a:rPr lang="en-US" sz="3600" b="1" dirty="0"/>
              <a:t>+ SUNRISE PROJECT</a:t>
            </a:r>
            <a:br>
              <a:rPr lang="en-US" sz="3200" dirty="0"/>
            </a:br>
            <a:endParaRPr lang="en-A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14371" y="1124744"/>
            <a:ext cx="45176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>
              <a:solidFill>
                <a:prstClr val="black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US" sz="2400" dirty="0"/>
              <a:t>PSC has been a long term stakeholder in the Sunrise Project</a:t>
            </a:r>
            <a:br>
              <a:rPr lang="en-US" sz="2400" dirty="0"/>
            </a:br>
            <a:endParaRPr lang="en-AU" sz="2400" dirty="0"/>
          </a:p>
          <a:p>
            <a:pPr marL="342900" indent="-342900">
              <a:buBlip>
                <a:blip r:embed="rId2"/>
              </a:buBlip>
            </a:pPr>
            <a:r>
              <a:rPr lang="en-US" sz="2400" dirty="0" err="1"/>
              <a:t>Blackrange</a:t>
            </a:r>
            <a:r>
              <a:rPr lang="en-US" sz="2400" dirty="0"/>
              <a:t> Minerals </a:t>
            </a:r>
            <a:r>
              <a:rPr lang="en-US" sz="2400" dirty="0" err="1"/>
              <a:t>Syerston</a:t>
            </a:r>
            <a:r>
              <a:rPr lang="en-US" sz="2400" dirty="0"/>
              <a:t> Nickel Cobalt Project Mid- 1990s to 2000</a:t>
            </a:r>
          </a:p>
          <a:p>
            <a:pPr marL="342900" indent="-342900">
              <a:buBlip>
                <a:blip r:embed="rId2"/>
              </a:buBlip>
            </a:pPr>
            <a:endParaRPr lang="en-US" sz="2400" dirty="0"/>
          </a:p>
          <a:p>
            <a:pPr marL="342900" indent="-342900">
              <a:buBlip>
                <a:blip r:embed="rId2"/>
              </a:buBlip>
            </a:pPr>
            <a:r>
              <a:rPr lang="en-US" sz="2400" dirty="0"/>
              <a:t>Clean </a:t>
            </a:r>
            <a:r>
              <a:rPr lang="en-US" sz="2400" dirty="0" err="1"/>
              <a:t>TeQ</a:t>
            </a:r>
            <a:r>
              <a:rPr lang="en-US" sz="2400" dirty="0"/>
              <a:t> Sunrise Nickel Cobalt Project 2001 to present</a:t>
            </a:r>
            <a:br>
              <a:rPr lang="en-US" sz="2400" dirty="0"/>
            </a:b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A2448B2-0F78-459B-BC92-1C0AAAD47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-1141" r="-123" b="1141"/>
          <a:stretch/>
        </p:blipFill>
        <p:spPr bwMode="auto">
          <a:xfrm>
            <a:off x="4932040" y="-72008"/>
            <a:ext cx="993274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9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ABFE-24A4-4073-96F5-DFAB1260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20888"/>
            <a:ext cx="7848872" cy="1143000"/>
          </a:xfrm>
        </p:spPr>
        <p:txBody>
          <a:bodyPr>
            <a:noAutofit/>
          </a:bodyPr>
          <a:lstStyle/>
          <a:p>
            <a:r>
              <a:rPr lang="en-US" sz="6000" b="0" i="1" dirty="0">
                <a:solidFill>
                  <a:srgbClr val="F37920"/>
                </a:solidFill>
              </a:rPr>
              <a:t>Council’s Interest in the Sunrise Project</a:t>
            </a:r>
            <a:endParaRPr lang="en-AU" sz="6000" b="0" i="1" dirty="0">
              <a:solidFill>
                <a:srgbClr val="F379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8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57F7E1-8F14-4F8D-98E3-B40C4149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532613" cy="358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251520" y="116632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Adjoining Local Government Authority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304764"/>
            <a:ext cx="861930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prstClr val="black"/>
                </a:solidFill>
              </a:rPr>
              <a:t>Parkes Shire townships of Bogan Gate, Trundle and Tullamore that are in close proximity of the mine.</a:t>
            </a:r>
          </a:p>
          <a:p>
            <a:endParaRPr lang="en-A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8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251520" y="3284984"/>
            <a:ext cx="8388424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AU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67544" y="116632"/>
            <a:ext cx="561662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Local Road Network Impacts</a:t>
            </a:r>
            <a:endParaRPr lang="en-A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124744"/>
            <a:ext cx="75431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prstClr val="black"/>
                </a:solidFill>
              </a:rPr>
              <a:t>Council is the manager of the local road network that will carry the mainstay of traffic.</a:t>
            </a:r>
          </a:p>
          <a:p>
            <a:br>
              <a:rPr lang="en-AU" sz="2400" dirty="0">
                <a:solidFill>
                  <a:prstClr val="black"/>
                </a:solidFill>
              </a:rPr>
            </a:br>
            <a:br>
              <a:rPr lang="en-AU" sz="2000" dirty="0">
                <a:solidFill>
                  <a:prstClr val="black"/>
                </a:solidFill>
              </a:rPr>
            </a:br>
            <a:endParaRPr lang="en-AU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BB3E4-50CA-4088-8F28-69D5A61BD1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0" b="14951"/>
          <a:stretch/>
        </p:blipFill>
        <p:spPr>
          <a:xfrm>
            <a:off x="0" y="206084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2865</TotalTime>
  <Words>481</Words>
  <Application>Microsoft Office PowerPoint</Application>
  <PresentationFormat>On-screen Show (4:3)</PresentationFormat>
  <Paragraphs>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blank</vt:lpstr>
      <vt:lpstr>Custom Design</vt:lpstr>
      <vt:lpstr>  Parkes Shire Council’s response to  MOD4: CLEANTEQ SUNRISE Tuesday 16 October 2018</vt:lpstr>
      <vt:lpstr>PowerPoint Presentation</vt:lpstr>
      <vt:lpstr>PowerPoint Presentation</vt:lpstr>
      <vt:lpstr>PowerPoint Presentation</vt:lpstr>
      <vt:lpstr>Northparkes Mines Economic Contribution</vt:lpstr>
      <vt:lpstr>PowerPoint Presentation</vt:lpstr>
      <vt:lpstr>Council’s Interest in the Sunrise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Mid-Lachlan Alliance</vt:lpstr>
      <vt:lpstr>PowerPoint Presentation</vt:lpstr>
      <vt:lpstr>PowerPoint Presentation</vt:lpstr>
      <vt:lpstr>PowerPoint Presentation</vt:lpstr>
      <vt:lpstr>Council’s Aspirations for the Sunrise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Parkes 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MENTORING SESSION  Wednesday 9th May 2018</dc:title>
  <dc:creator>Brad Byrnes</dc:creator>
  <cp:lastModifiedBy>Katrina Dwyer</cp:lastModifiedBy>
  <cp:revision>91</cp:revision>
  <cp:lastPrinted>2016-02-09T05:46:31Z</cp:lastPrinted>
  <dcterms:created xsi:type="dcterms:W3CDTF">2018-05-08T04:37:28Z</dcterms:created>
  <dcterms:modified xsi:type="dcterms:W3CDTF">2018-10-16T01:11:57Z</dcterms:modified>
</cp:coreProperties>
</file>